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63" r:id="rId4"/>
    <p:sldId id="259" r:id="rId5"/>
    <p:sldId id="262" r:id="rId6"/>
    <p:sldId id="258" r:id="rId7"/>
    <p:sldId id="264" r:id="rId8"/>
    <p:sldId id="260" r:id="rId9"/>
    <p:sldId id="261" r:id="rId10"/>
    <p:sldId id="267" r:id="rId11"/>
    <p:sldId id="270" r:id="rId12"/>
    <p:sldId id="265" r:id="rId13"/>
    <p:sldId id="266" r:id="rId14"/>
    <p:sldId id="268" r:id="rId15"/>
    <p:sldId id="269" r:id="rId16"/>
    <p:sldId id="271" r:id="rId17"/>
    <p:sldId id="273" r:id="rId18"/>
    <p:sldId id="272" r:id="rId19"/>
    <p:sldId id="275" r:id="rId20"/>
    <p:sldId id="289" r:id="rId21"/>
    <p:sldId id="278" r:id="rId22"/>
    <p:sldId id="283" r:id="rId23"/>
    <p:sldId id="288" r:id="rId24"/>
    <p:sldId id="286" r:id="rId25"/>
    <p:sldId id="285" r:id="rId26"/>
    <p:sldId id="277" r:id="rId27"/>
    <p:sldId id="287" r:id="rId28"/>
    <p:sldId id="279" r:id="rId29"/>
    <p:sldId id="291" r:id="rId30"/>
    <p:sldId id="293" r:id="rId31"/>
    <p:sldId id="295" r:id="rId32"/>
    <p:sldId id="281" r:id="rId33"/>
    <p:sldId id="294" r:id="rId34"/>
    <p:sldId id="314" r:id="rId35"/>
    <p:sldId id="315" r:id="rId36"/>
    <p:sldId id="313" r:id="rId37"/>
    <p:sldId id="296" r:id="rId38"/>
    <p:sldId id="310" r:id="rId39"/>
    <p:sldId id="311" r:id="rId40"/>
    <p:sldId id="312" r:id="rId41"/>
    <p:sldId id="297" r:id="rId42"/>
    <p:sldId id="306" r:id="rId43"/>
    <p:sldId id="307" r:id="rId44"/>
    <p:sldId id="299" r:id="rId45"/>
    <p:sldId id="300" r:id="rId46"/>
    <p:sldId id="302" r:id="rId47"/>
    <p:sldId id="301" r:id="rId48"/>
    <p:sldId id="298" r:id="rId49"/>
    <p:sldId id="304" r:id="rId50"/>
    <p:sldId id="305" r:id="rId51"/>
    <p:sldId id="303" r:id="rId52"/>
    <p:sldId id="309" r:id="rId53"/>
    <p:sldId id="308" r:id="rId54"/>
    <p:sldId id="292" r:id="rId55"/>
    <p:sldId id="290" r:id="rId56"/>
    <p:sldId id="28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65" autoAdjust="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022414-F50E-4BB4-8423-A33FB3B1D6B2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B4AB6A-3021-4325-B2AB-06A5EEED943D}">
      <dgm:prSet/>
      <dgm:spPr/>
      <dgm:t>
        <a:bodyPr/>
        <a:lstStyle/>
        <a:p>
          <a:r>
            <a:rPr lang="en-US"/>
            <a:t>Design</a:t>
          </a:r>
        </a:p>
      </dgm:t>
    </dgm:pt>
    <dgm:pt modelId="{4F928A4D-EFD8-474D-83C9-8FFDCC414ACB}" type="parTrans" cxnId="{CE6B892C-E272-4E5F-8718-B10F638BADE9}">
      <dgm:prSet/>
      <dgm:spPr/>
      <dgm:t>
        <a:bodyPr/>
        <a:lstStyle/>
        <a:p>
          <a:endParaRPr lang="en-US"/>
        </a:p>
      </dgm:t>
    </dgm:pt>
    <dgm:pt modelId="{113C0630-7F4C-419D-9822-9E9083D13987}" type="sibTrans" cxnId="{CE6B892C-E272-4E5F-8718-B10F638BADE9}">
      <dgm:prSet/>
      <dgm:spPr/>
      <dgm:t>
        <a:bodyPr/>
        <a:lstStyle/>
        <a:p>
          <a:endParaRPr lang="en-US"/>
        </a:p>
      </dgm:t>
    </dgm:pt>
    <dgm:pt modelId="{7DD6AA40-E4B7-404A-83BC-D9C917A6A362}">
      <dgm:prSet/>
      <dgm:spPr/>
      <dgm:t>
        <a:bodyPr/>
        <a:lstStyle/>
        <a:p>
          <a:r>
            <a:rPr lang="en-US"/>
            <a:t>2022.11.28-2022.12.31: Design questions scripts and develop an auto-test procedure</a:t>
          </a:r>
        </a:p>
      </dgm:t>
    </dgm:pt>
    <dgm:pt modelId="{60744CF9-DD45-4C31-9CD2-CA81BC33356D}" type="parTrans" cxnId="{8B167B05-6CC2-4680-9C11-FD90838AFE53}">
      <dgm:prSet/>
      <dgm:spPr/>
      <dgm:t>
        <a:bodyPr/>
        <a:lstStyle/>
        <a:p>
          <a:endParaRPr lang="en-US"/>
        </a:p>
      </dgm:t>
    </dgm:pt>
    <dgm:pt modelId="{C38D20E7-3378-4244-8603-D7EFDD5B217F}" type="sibTrans" cxnId="{8B167B05-6CC2-4680-9C11-FD90838AFE53}">
      <dgm:prSet/>
      <dgm:spPr/>
      <dgm:t>
        <a:bodyPr/>
        <a:lstStyle/>
        <a:p>
          <a:endParaRPr lang="en-US"/>
        </a:p>
      </dgm:t>
    </dgm:pt>
    <dgm:pt modelId="{3FB9CFEC-9E00-4191-9F26-6E6BF94D7AE7}">
      <dgm:prSet/>
      <dgm:spPr/>
      <dgm:t>
        <a:bodyPr/>
        <a:lstStyle/>
        <a:p>
          <a:r>
            <a:rPr lang="en-US"/>
            <a:t>Collect</a:t>
          </a:r>
        </a:p>
      </dgm:t>
    </dgm:pt>
    <dgm:pt modelId="{E41AB9AA-14D2-4461-B17E-504BE5435B5B}" type="parTrans" cxnId="{A38029A3-5AD4-493C-88F6-5536605F6E36}">
      <dgm:prSet/>
      <dgm:spPr/>
      <dgm:t>
        <a:bodyPr/>
        <a:lstStyle/>
        <a:p>
          <a:endParaRPr lang="en-US"/>
        </a:p>
      </dgm:t>
    </dgm:pt>
    <dgm:pt modelId="{EF254D58-4435-4ED8-B50A-9D986DCD546B}" type="sibTrans" cxnId="{A38029A3-5AD4-493C-88F6-5536605F6E36}">
      <dgm:prSet/>
      <dgm:spPr/>
      <dgm:t>
        <a:bodyPr/>
        <a:lstStyle/>
        <a:p>
          <a:endParaRPr lang="en-US"/>
        </a:p>
      </dgm:t>
    </dgm:pt>
    <dgm:pt modelId="{367D02CE-FB14-4ECE-87E0-FFD23BF1933C}">
      <dgm:prSet/>
      <dgm:spPr/>
      <dgm:t>
        <a:bodyPr/>
        <a:lstStyle/>
        <a:p>
          <a:r>
            <a:rPr lang="en-US"/>
            <a:t>2023.1.1-2023.1.15: Collect data(banks, investment firms, and insurance companies in HK)</a:t>
          </a:r>
        </a:p>
      </dgm:t>
    </dgm:pt>
    <dgm:pt modelId="{2B96A1EF-B5E8-4C92-8058-F995D89F64E7}" type="parTrans" cxnId="{7642BFDA-E491-4AC9-82CC-EB59128D8B70}">
      <dgm:prSet/>
      <dgm:spPr/>
      <dgm:t>
        <a:bodyPr/>
        <a:lstStyle/>
        <a:p>
          <a:endParaRPr lang="en-US"/>
        </a:p>
      </dgm:t>
    </dgm:pt>
    <dgm:pt modelId="{4BB4E9BF-A933-405F-9D5D-B11AF175A237}" type="sibTrans" cxnId="{7642BFDA-E491-4AC9-82CC-EB59128D8B70}">
      <dgm:prSet/>
      <dgm:spPr/>
      <dgm:t>
        <a:bodyPr/>
        <a:lstStyle/>
        <a:p>
          <a:endParaRPr lang="en-US"/>
        </a:p>
      </dgm:t>
    </dgm:pt>
    <dgm:pt modelId="{C6C9F63A-E22F-4D1A-B5FB-F66D5671F340}">
      <dgm:prSet/>
      <dgm:spPr/>
      <dgm:t>
        <a:bodyPr/>
        <a:lstStyle/>
        <a:p>
          <a:r>
            <a:rPr lang="en-US"/>
            <a:t>Clarify</a:t>
          </a:r>
        </a:p>
      </dgm:t>
    </dgm:pt>
    <dgm:pt modelId="{C3EDB3F0-7737-4120-9CBB-7830C4A1D09A}" type="parTrans" cxnId="{97FA169A-0756-4D36-96B3-948CA59314A8}">
      <dgm:prSet/>
      <dgm:spPr/>
      <dgm:t>
        <a:bodyPr/>
        <a:lstStyle/>
        <a:p>
          <a:endParaRPr lang="en-US"/>
        </a:p>
      </dgm:t>
    </dgm:pt>
    <dgm:pt modelId="{54D1D2C9-4758-4E87-A605-3E8A7E029507}" type="sibTrans" cxnId="{97FA169A-0756-4D36-96B3-948CA59314A8}">
      <dgm:prSet/>
      <dgm:spPr/>
      <dgm:t>
        <a:bodyPr/>
        <a:lstStyle/>
        <a:p>
          <a:endParaRPr lang="en-US"/>
        </a:p>
      </dgm:t>
    </dgm:pt>
    <dgm:pt modelId="{2A0BD6C8-A86B-4984-9311-3B32FC636AE8}">
      <dgm:prSet/>
      <dgm:spPr/>
      <dgm:t>
        <a:bodyPr/>
        <a:lstStyle/>
        <a:p>
          <a:r>
            <a:rPr lang="en-US" dirty="0"/>
            <a:t>2023.1.15-2023.2.28: Clarify the main problems, build evaluation paradigms(based on SOTA technology)</a:t>
          </a:r>
        </a:p>
      </dgm:t>
    </dgm:pt>
    <dgm:pt modelId="{17FB3F46-D027-478E-9373-69D5A6592890}" type="parTrans" cxnId="{B3116B34-FA36-4DB9-B24D-3554AD280478}">
      <dgm:prSet/>
      <dgm:spPr/>
      <dgm:t>
        <a:bodyPr/>
        <a:lstStyle/>
        <a:p>
          <a:endParaRPr lang="en-US"/>
        </a:p>
      </dgm:t>
    </dgm:pt>
    <dgm:pt modelId="{C90DE6A8-7DD2-438A-9B96-DC2F7C0C9DC0}" type="sibTrans" cxnId="{B3116B34-FA36-4DB9-B24D-3554AD280478}">
      <dgm:prSet/>
      <dgm:spPr/>
      <dgm:t>
        <a:bodyPr/>
        <a:lstStyle/>
        <a:p>
          <a:endParaRPr lang="en-US"/>
        </a:p>
      </dgm:t>
    </dgm:pt>
    <dgm:pt modelId="{B7700665-4E4F-4F58-94DB-98A537817B85}" type="pres">
      <dgm:prSet presAssocID="{C2022414-F50E-4BB4-8423-A33FB3B1D6B2}" presName="Name0" presStyleCnt="0">
        <dgm:presLayoutVars>
          <dgm:dir/>
          <dgm:animLvl val="lvl"/>
          <dgm:resizeHandles val="exact"/>
        </dgm:presLayoutVars>
      </dgm:prSet>
      <dgm:spPr/>
    </dgm:pt>
    <dgm:pt modelId="{04993FB7-21AE-45B7-A199-3403ED07E89F}" type="pres">
      <dgm:prSet presAssocID="{B4B4AB6A-3021-4325-B2AB-06A5EEED943D}" presName="linNode" presStyleCnt="0"/>
      <dgm:spPr/>
    </dgm:pt>
    <dgm:pt modelId="{788329BA-EADD-4057-BFF9-0C01D8114772}" type="pres">
      <dgm:prSet presAssocID="{B4B4AB6A-3021-4325-B2AB-06A5EEED943D}" presName="parentText" presStyleLbl="solidFgAcc1" presStyleIdx="0" presStyleCnt="3">
        <dgm:presLayoutVars>
          <dgm:chMax val="1"/>
          <dgm:bulletEnabled/>
        </dgm:presLayoutVars>
      </dgm:prSet>
      <dgm:spPr/>
    </dgm:pt>
    <dgm:pt modelId="{9AEFD228-F09E-402D-A7A1-51C27027D4A2}" type="pres">
      <dgm:prSet presAssocID="{B4B4AB6A-3021-4325-B2AB-06A5EEED943D}" presName="descendantText" presStyleLbl="alignNode1" presStyleIdx="0" presStyleCnt="3">
        <dgm:presLayoutVars>
          <dgm:bulletEnabled/>
        </dgm:presLayoutVars>
      </dgm:prSet>
      <dgm:spPr/>
    </dgm:pt>
    <dgm:pt modelId="{E3A73A63-E40C-40B2-9B09-6DDDE6C77CB0}" type="pres">
      <dgm:prSet presAssocID="{113C0630-7F4C-419D-9822-9E9083D13987}" presName="sp" presStyleCnt="0"/>
      <dgm:spPr/>
    </dgm:pt>
    <dgm:pt modelId="{68FAB08C-8A55-4F3C-B800-44FFCDD1FA0E}" type="pres">
      <dgm:prSet presAssocID="{3FB9CFEC-9E00-4191-9F26-6E6BF94D7AE7}" presName="linNode" presStyleCnt="0"/>
      <dgm:spPr/>
    </dgm:pt>
    <dgm:pt modelId="{5957BF68-F17F-48BA-A86D-A558B10845CE}" type="pres">
      <dgm:prSet presAssocID="{3FB9CFEC-9E00-4191-9F26-6E6BF94D7AE7}" presName="parentText" presStyleLbl="solidFgAcc1" presStyleIdx="1" presStyleCnt="3">
        <dgm:presLayoutVars>
          <dgm:chMax val="1"/>
          <dgm:bulletEnabled/>
        </dgm:presLayoutVars>
      </dgm:prSet>
      <dgm:spPr/>
    </dgm:pt>
    <dgm:pt modelId="{09A4056B-5941-4742-9BA3-BAE99ADB7E46}" type="pres">
      <dgm:prSet presAssocID="{3FB9CFEC-9E00-4191-9F26-6E6BF94D7AE7}" presName="descendantText" presStyleLbl="alignNode1" presStyleIdx="1" presStyleCnt="3">
        <dgm:presLayoutVars>
          <dgm:bulletEnabled/>
        </dgm:presLayoutVars>
      </dgm:prSet>
      <dgm:spPr/>
    </dgm:pt>
    <dgm:pt modelId="{E204A35C-2915-4B7C-974A-EE0C6623CAF8}" type="pres">
      <dgm:prSet presAssocID="{EF254D58-4435-4ED8-B50A-9D986DCD546B}" presName="sp" presStyleCnt="0"/>
      <dgm:spPr/>
    </dgm:pt>
    <dgm:pt modelId="{C694DE04-524B-45A3-84BC-681844121655}" type="pres">
      <dgm:prSet presAssocID="{C6C9F63A-E22F-4D1A-B5FB-F66D5671F340}" presName="linNode" presStyleCnt="0"/>
      <dgm:spPr/>
    </dgm:pt>
    <dgm:pt modelId="{2998F253-A9FF-4807-8CA8-8D087AB4B7CB}" type="pres">
      <dgm:prSet presAssocID="{C6C9F63A-E22F-4D1A-B5FB-F66D5671F340}" presName="parentText" presStyleLbl="solidFgAcc1" presStyleIdx="2" presStyleCnt="3">
        <dgm:presLayoutVars>
          <dgm:chMax val="1"/>
          <dgm:bulletEnabled/>
        </dgm:presLayoutVars>
      </dgm:prSet>
      <dgm:spPr/>
    </dgm:pt>
    <dgm:pt modelId="{9E9D2BCA-AC99-44D5-8FB5-EE104D6BE021}" type="pres">
      <dgm:prSet presAssocID="{C6C9F63A-E22F-4D1A-B5FB-F66D5671F340}" presName="descendantText" presStyleLbl="alignNode1" presStyleIdx="2" presStyleCnt="3">
        <dgm:presLayoutVars>
          <dgm:bulletEnabled/>
        </dgm:presLayoutVars>
      </dgm:prSet>
      <dgm:spPr/>
    </dgm:pt>
  </dgm:ptLst>
  <dgm:cxnLst>
    <dgm:cxn modelId="{5637D102-D8FE-48C6-9D94-EBC84A15F813}" type="presOf" srcId="{B4B4AB6A-3021-4325-B2AB-06A5EEED943D}" destId="{788329BA-EADD-4057-BFF9-0C01D8114772}" srcOrd="0" destOrd="0" presId="urn:microsoft.com/office/officeart/2016/7/layout/VerticalHollowActionList"/>
    <dgm:cxn modelId="{8B167B05-6CC2-4680-9C11-FD90838AFE53}" srcId="{B4B4AB6A-3021-4325-B2AB-06A5EEED943D}" destId="{7DD6AA40-E4B7-404A-83BC-D9C917A6A362}" srcOrd="0" destOrd="0" parTransId="{60744CF9-DD45-4C31-9CD2-CA81BC33356D}" sibTransId="{C38D20E7-3378-4244-8603-D7EFDD5B217F}"/>
    <dgm:cxn modelId="{5C5DD412-1B08-42D8-9B4A-9E9F349DA112}" type="presOf" srcId="{367D02CE-FB14-4ECE-87E0-FFD23BF1933C}" destId="{09A4056B-5941-4742-9BA3-BAE99ADB7E46}" srcOrd="0" destOrd="0" presId="urn:microsoft.com/office/officeart/2016/7/layout/VerticalHollowActionList"/>
    <dgm:cxn modelId="{CE6B892C-E272-4E5F-8718-B10F638BADE9}" srcId="{C2022414-F50E-4BB4-8423-A33FB3B1D6B2}" destId="{B4B4AB6A-3021-4325-B2AB-06A5EEED943D}" srcOrd="0" destOrd="0" parTransId="{4F928A4D-EFD8-474D-83C9-8FFDCC414ACB}" sibTransId="{113C0630-7F4C-419D-9822-9E9083D13987}"/>
    <dgm:cxn modelId="{B3116B34-FA36-4DB9-B24D-3554AD280478}" srcId="{C6C9F63A-E22F-4D1A-B5FB-F66D5671F340}" destId="{2A0BD6C8-A86B-4984-9311-3B32FC636AE8}" srcOrd="0" destOrd="0" parTransId="{17FB3F46-D027-478E-9373-69D5A6592890}" sibTransId="{C90DE6A8-7DD2-438A-9B96-DC2F7C0C9DC0}"/>
    <dgm:cxn modelId="{A1345D6A-5DB8-4D19-A795-ACF6B5055A2F}" type="presOf" srcId="{7DD6AA40-E4B7-404A-83BC-D9C917A6A362}" destId="{9AEFD228-F09E-402D-A7A1-51C27027D4A2}" srcOrd="0" destOrd="0" presId="urn:microsoft.com/office/officeart/2016/7/layout/VerticalHollowActionList"/>
    <dgm:cxn modelId="{97FA169A-0756-4D36-96B3-948CA59314A8}" srcId="{C2022414-F50E-4BB4-8423-A33FB3B1D6B2}" destId="{C6C9F63A-E22F-4D1A-B5FB-F66D5671F340}" srcOrd="2" destOrd="0" parTransId="{C3EDB3F0-7737-4120-9CBB-7830C4A1D09A}" sibTransId="{54D1D2C9-4758-4E87-A605-3E8A7E029507}"/>
    <dgm:cxn modelId="{A38029A3-5AD4-493C-88F6-5536605F6E36}" srcId="{C2022414-F50E-4BB4-8423-A33FB3B1D6B2}" destId="{3FB9CFEC-9E00-4191-9F26-6E6BF94D7AE7}" srcOrd="1" destOrd="0" parTransId="{E41AB9AA-14D2-4461-B17E-504BE5435B5B}" sibTransId="{EF254D58-4435-4ED8-B50A-9D986DCD546B}"/>
    <dgm:cxn modelId="{60B887BB-24B2-45D4-9081-BD0617478AB2}" type="presOf" srcId="{2A0BD6C8-A86B-4984-9311-3B32FC636AE8}" destId="{9E9D2BCA-AC99-44D5-8FB5-EE104D6BE021}" srcOrd="0" destOrd="0" presId="urn:microsoft.com/office/officeart/2016/7/layout/VerticalHollowActionList"/>
    <dgm:cxn modelId="{A80ACAD8-BACF-4243-AE6F-F36AE31AA209}" type="presOf" srcId="{3FB9CFEC-9E00-4191-9F26-6E6BF94D7AE7}" destId="{5957BF68-F17F-48BA-A86D-A558B10845CE}" srcOrd="0" destOrd="0" presId="urn:microsoft.com/office/officeart/2016/7/layout/VerticalHollowActionList"/>
    <dgm:cxn modelId="{7642BFDA-E491-4AC9-82CC-EB59128D8B70}" srcId="{3FB9CFEC-9E00-4191-9F26-6E6BF94D7AE7}" destId="{367D02CE-FB14-4ECE-87E0-FFD23BF1933C}" srcOrd="0" destOrd="0" parTransId="{2B96A1EF-B5E8-4C92-8058-F995D89F64E7}" sibTransId="{4BB4E9BF-A933-405F-9D5D-B11AF175A237}"/>
    <dgm:cxn modelId="{54F582F1-8921-4A0B-BC2F-F019A7CF6800}" type="presOf" srcId="{C2022414-F50E-4BB4-8423-A33FB3B1D6B2}" destId="{B7700665-4E4F-4F58-94DB-98A537817B85}" srcOrd="0" destOrd="0" presId="urn:microsoft.com/office/officeart/2016/7/layout/VerticalHollowActionList"/>
    <dgm:cxn modelId="{2E45D5FF-8B1D-48F0-9824-3FCF052F6CB4}" type="presOf" srcId="{C6C9F63A-E22F-4D1A-B5FB-F66D5671F340}" destId="{2998F253-A9FF-4807-8CA8-8D087AB4B7CB}" srcOrd="0" destOrd="0" presId="urn:microsoft.com/office/officeart/2016/7/layout/VerticalHollowActionList"/>
    <dgm:cxn modelId="{8D6E80E0-8BBE-4CF9-8B98-952EF6509C31}" type="presParOf" srcId="{B7700665-4E4F-4F58-94DB-98A537817B85}" destId="{04993FB7-21AE-45B7-A199-3403ED07E89F}" srcOrd="0" destOrd="0" presId="urn:microsoft.com/office/officeart/2016/7/layout/VerticalHollowActionList"/>
    <dgm:cxn modelId="{7F4A4194-20C3-45B8-8183-446B6B8A6CBA}" type="presParOf" srcId="{04993FB7-21AE-45B7-A199-3403ED07E89F}" destId="{788329BA-EADD-4057-BFF9-0C01D8114772}" srcOrd="0" destOrd="0" presId="urn:microsoft.com/office/officeart/2016/7/layout/VerticalHollowActionList"/>
    <dgm:cxn modelId="{D7B11C68-4036-416C-8D57-9BC5213EAB9C}" type="presParOf" srcId="{04993FB7-21AE-45B7-A199-3403ED07E89F}" destId="{9AEFD228-F09E-402D-A7A1-51C27027D4A2}" srcOrd="1" destOrd="0" presId="urn:microsoft.com/office/officeart/2016/7/layout/VerticalHollowActionList"/>
    <dgm:cxn modelId="{76F492E3-A540-458E-BBEB-3EC5FA740DE0}" type="presParOf" srcId="{B7700665-4E4F-4F58-94DB-98A537817B85}" destId="{E3A73A63-E40C-40B2-9B09-6DDDE6C77CB0}" srcOrd="1" destOrd="0" presId="urn:microsoft.com/office/officeart/2016/7/layout/VerticalHollowActionList"/>
    <dgm:cxn modelId="{A998EA49-849E-46AB-A190-A2F9389D1AF8}" type="presParOf" srcId="{B7700665-4E4F-4F58-94DB-98A537817B85}" destId="{68FAB08C-8A55-4F3C-B800-44FFCDD1FA0E}" srcOrd="2" destOrd="0" presId="urn:microsoft.com/office/officeart/2016/7/layout/VerticalHollowActionList"/>
    <dgm:cxn modelId="{B32DCEA0-7E62-4375-9701-FDBB0B25B1AE}" type="presParOf" srcId="{68FAB08C-8A55-4F3C-B800-44FFCDD1FA0E}" destId="{5957BF68-F17F-48BA-A86D-A558B10845CE}" srcOrd="0" destOrd="0" presId="urn:microsoft.com/office/officeart/2016/7/layout/VerticalHollowActionList"/>
    <dgm:cxn modelId="{98CDFA37-1851-4932-AACF-A57FEC14AB73}" type="presParOf" srcId="{68FAB08C-8A55-4F3C-B800-44FFCDD1FA0E}" destId="{09A4056B-5941-4742-9BA3-BAE99ADB7E46}" srcOrd="1" destOrd="0" presId="urn:microsoft.com/office/officeart/2016/7/layout/VerticalHollowActionList"/>
    <dgm:cxn modelId="{4028469A-11EA-4099-B6A3-6FED09EA52ED}" type="presParOf" srcId="{B7700665-4E4F-4F58-94DB-98A537817B85}" destId="{E204A35C-2915-4B7C-974A-EE0C6623CAF8}" srcOrd="3" destOrd="0" presId="urn:microsoft.com/office/officeart/2016/7/layout/VerticalHollowActionList"/>
    <dgm:cxn modelId="{09144DD3-E21E-42FF-A340-FAD408AF406C}" type="presParOf" srcId="{B7700665-4E4F-4F58-94DB-98A537817B85}" destId="{C694DE04-524B-45A3-84BC-681844121655}" srcOrd="4" destOrd="0" presId="urn:microsoft.com/office/officeart/2016/7/layout/VerticalHollowActionList"/>
    <dgm:cxn modelId="{AF5718C0-C195-4BD0-9614-0C621970A860}" type="presParOf" srcId="{C694DE04-524B-45A3-84BC-681844121655}" destId="{2998F253-A9FF-4807-8CA8-8D087AB4B7CB}" srcOrd="0" destOrd="0" presId="urn:microsoft.com/office/officeart/2016/7/layout/VerticalHollowActionList"/>
    <dgm:cxn modelId="{4DCD58DB-BF8F-4BF7-B175-58DD49ACF646}" type="presParOf" srcId="{C694DE04-524B-45A3-84BC-681844121655}" destId="{9E9D2BCA-AC99-44D5-8FB5-EE104D6BE021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FD228-F09E-402D-A7A1-51C27027D4A2}">
      <dsp:nvSpPr>
        <dsp:cNvPr id="0" name=""/>
        <dsp:cNvSpPr/>
      </dsp:nvSpPr>
      <dsp:spPr>
        <a:xfrm>
          <a:off x="2103120" y="1359"/>
          <a:ext cx="8412480" cy="13937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354022" rIns="163225" bIns="35402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2022.11.28-2022.12.31: Design questions scripts and develop an auto-test procedure</a:t>
          </a:r>
        </a:p>
      </dsp:txBody>
      <dsp:txXfrm>
        <a:off x="2103120" y="1359"/>
        <a:ext cx="8412480" cy="1393787"/>
      </dsp:txXfrm>
    </dsp:sp>
    <dsp:sp modelId="{788329BA-EADD-4057-BFF9-0C01D8114772}">
      <dsp:nvSpPr>
        <dsp:cNvPr id="0" name=""/>
        <dsp:cNvSpPr/>
      </dsp:nvSpPr>
      <dsp:spPr>
        <a:xfrm>
          <a:off x="0" y="1359"/>
          <a:ext cx="2103120" cy="13937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37675" rIns="111290" bIns="13767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Design</a:t>
          </a:r>
        </a:p>
      </dsp:txBody>
      <dsp:txXfrm>
        <a:off x="0" y="1359"/>
        <a:ext cx="2103120" cy="1393787"/>
      </dsp:txXfrm>
    </dsp:sp>
    <dsp:sp modelId="{09A4056B-5941-4742-9BA3-BAE99ADB7E46}">
      <dsp:nvSpPr>
        <dsp:cNvPr id="0" name=""/>
        <dsp:cNvSpPr/>
      </dsp:nvSpPr>
      <dsp:spPr>
        <a:xfrm>
          <a:off x="2103120" y="1478775"/>
          <a:ext cx="8412480" cy="13937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354022" rIns="163225" bIns="35402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2023.1.1-2023.1.15: Collect data(banks, investment firms, and insurance companies in HK)</a:t>
          </a:r>
        </a:p>
      </dsp:txBody>
      <dsp:txXfrm>
        <a:off x="2103120" y="1478775"/>
        <a:ext cx="8412480" cy="1393787"/>
      </dsp:txXfrm>
    </dsp:sp>
    <dsp:sp modelId="{5957BF68-F17F-48BA-A86D-A558B10845CE}">
      <dsp:nvSpPr>
        <dsp:cNvPr id="0" name=""/>
        <dsp:cNvSpPr/>
      </dsp:nvSpPr>
      <dsp:spPr>
        <a:xfrm>
          <a:off x="0" y="1478775"/>
          <a:ext cx="2103120" cy="13937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37675" rIns="111290" bIns="13767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Collect</a:t>
          </a:r>
        </a:p>
      </dsp:txBody>
      <dsp:txXfrm>
        <a:off x="0" y="1478775"/>
        <a:ext cx="2103120" cy="1393787"/>
      </dsp:txXfrm>
    </dsp:sp>
    <dsp:sp modelId="{9E9D2BCA-AC99-44D5-8FB5-EE104D6BE021}">
      <dsp:nvSpPr>
        <dsp:cNvPr id="0" name=""/>
        <dsp:cNvSpPr/>
      </dsp:nvSpPr>
      <dsp:spPr>
        <a:xfrm>
          <a:off x="2103120" y="2956190"/>
          <a:ext cx="8412480" cy="13937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354022" rIns="163225" bIns="35402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2023.1.15-2023.2.28: Clarify the main problems, build evaluation paradigms(based on SOTA technology)</a:t>
          </a:r>
        </a:p>
      </dsp:txBody>
      <dsp:txXfrm>
        <a:off x="2103120" y="2956190"/>
        <a:ext cx="8412480" cy="1393787"/>
      </dsp:txXfrm>
    </dsp:sp>
    <dsp:sp modelId="{2998F253-A9FF-4807-8CA8-8D087AB4B7CB}">
      <dsp:nvSpPr>
        <dsp:cNvPr id="0" name=""/>
        <dsp:cNvSpPr/>
      </dsp:nvSpPr>
      <dsp:spPr>
        <a:xfrm>
          <a:off x="0" y="2956190"/>
          <a:ext cx="2103120" cy="13937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37675" rIns="111290" bIns="13767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Clarify</a:t>
          </a:r>
        </a:p>
      </dsp:txBody>
      <dsp:txXfrm>
        <a:off x="0" y="2956190"/>
        <a:ext cx="2103120" cy="1393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B26031-4261-4200-87CC-A4DBA245CA62}" type="datetimeFigureOut">
              <a:rPr lang="en-HK" smtClean="0"/>
              <a:t>16/12/2022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E6DB-E6AB-4BB2-83A0-58D585CE61C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81811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5E6DB-E6AB-4BB2-83A0-58D585CE61C3}" type="slidenum">
              <a:rPr lang="en-HK" smtClean="0"/>
              <a:t>46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870815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5E6DB-E6AB-4BB2-83A0-58D585CE61C3}" type="slidenum">
              <a:rPr lang="en-HK" smtClean="0"/>
              <a:t>48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665202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Clarify whether the chatbot will help to ask the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5E6DB-E6AB-4BB2-83A0-58D585CE61C3}" type="slidenum">
              <a:rPr lang="en-HK" smtClean="0"/>
              <a:t>56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79373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DBEC-1A37-4DA9-D19C-F1B4A876B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66F3A-5BB6-E96A-2BFC-A8862A1F1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93A2B-9D75-6FCB-D03A-FF8165A97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548F8-E189-4A7A-8EDF-750A3C464677}" type="datetimeFigureOut">
              <a:rPr lang="en-HK" smtClean="0"/>
              <a:t>16/12/2022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6ED8F-ED2E-DA8C-D130-D413D0DD2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E0517-4746-734D-FE6B-20660DDE8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9E8C8-DC74-4020-BAFD-2A99518777B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003601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0F8E-7E7A-A4BA-83A7-279C1CAFE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11B4A4-2D49-243E-1CED-49BC3A65F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92BA8-4AF3-477E-E32C-C4A4078F7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548F8-E189-4A7A-8EDF-750A3C464677}" type="datetimeFigureOut">
              <a:rPr lang="en-HK" smtClean="0"/>
              <a:t>16/12/2022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D5D3B-1733-50E9-63AF-268341CFF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9CA9A-B363-3B06-3DEA-5945A65B0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9E8C8-DC74-4020-BAFD-2A99518777B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200919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14AE5-33B2-653C-19B3-E7DFF70053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5F325C-6D5E-20E8-9AF5-AE37BB4BD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318EE-015D-58CA-B259-A24FF75E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548F8-E189-4A7A-8EDF-750A3C464677}" type="datetimeFigureOut">
              <a:rPr lang="en-HK" smtClean="0"/>
              <a:t>16/12/2022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21DEF-35C7-95D9-E81B-3BC1A293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8B5EE-A2B0-23F5-6E77-BEB752F53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9E8C8-DC74-4020-BAFD-2A99518777B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66725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C40A-58DD-6C5F-C3F9-72D4F0D06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B461D-A6DD-9452-56B4-4117EA45D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7C6F8-C783-8C3D-CE4D-618BFD110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548F8-E189-4A7A-8EDF-750A3C464677}" type="datetimeFigureOut">
              <a:rPr lang="en-HK" smtClean="0"/>
              <a:t>16/12/2022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C5489-0CE1-1C14-55B0-E6D3E0F1E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D151D-6617-242F-F2C9-34D584408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9E8C8-DC74-4020-BAFD-2A99518777B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0799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E7DEF-ED5A-0470-CC50-6D9B70CDD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31F34-B808-F9A7-1E55-557ADC76A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455C7-2605-DE7E-BCCA-EFAF2BCE2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548F8-E189-4A7A-8EDF-750A3C464677}" type="datetimeFigureOut">
              <a:rPr lang="en-HK" smtClean="0"/>
              <a:t>16/12/2022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CDA19-2B04-5304-E1F1-644F2E8D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B4D95-7422-2884-0A09-D345D62D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9E8C8-DC74-4020-BAFD-2A99518777B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744832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D209-32D5-2B62-036D-379F640A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A0AA0-63B9-4BCF-B871-132085E53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696711-E2F2-0148-E40E-80C2BB851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F9E12-270C-5984-DECC-5172D70DC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548F8-E189-4A7A-8EDF-750A3C464677}" type="datetimeFigureOut">
              <a:rPr lang="en-HK" smtClean="0"/>
              <a:t>16/12/2022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B2D32-79A8-E4D3-2A73-ABF55FD78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FA077-5F4C-52BC-EEBA-68050582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9E8C8-DC74-4020-BAFD-2A99518777B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292857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C2F7E-BC31-CD3D-CE48-03CE53A7F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D2BAB-69BD-DEF1-B4E4-97E2E2B39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D594C8-BF0C-9804-5C65-830ABF9A0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2AB5A0-12D3-9CF3-4738-8BDA20F385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9DB3D6-8329-6B12-D3BA-565C945260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16DC3A-081A-FC58-9DA3-34A67FB89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548F8-E189-4A7A-8EDF-750A3C464677}" type="datetimeFigureOut">
              <a:rPr lang="en-HK" smtClean="0"/>
              <a:t>16/12/2022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C7BDFF-2B23-DBEF-5D5C-D83336A12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785D3-351D-64BF-F923-37096FADE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9E8C8-DC74-4020-BAFD-2A99518777B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525024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422C1-3366-8211-7C8B-CC150B3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F4D5B1-B35F-0304-3C2C-DE13FD682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548F8-E189-4A7A-8EDF-750A3C464677}" type="datetimeFigureOut">
              <a:rPr lang="en-HK" smtClean="0"/>
              <a:t>16/12/2022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AA3DB3-52B3-4124-DE6E-E05843882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6AF9E-038A-848D-1633-F79E39369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9E8C8-DC74-4020-BAFD-2A99518777B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23113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BA3769-78EF-6FDD-D8DC-00B57C5BD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548F8-E189-4A7A-8EDF-750A3C464677}" type="datetimeFigureOut">
              <a:rPr lang="en-HK" smtClean="0"/>
              <a:t>16/12/2022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E918C2-6909-422F-F70F-58D0AAD8E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40E23-1884-AE31-AF98-D36D94DC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9E8C8-DC74-4020-BAFD-2A99518777B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64340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92B35-5E73-77EF-119D-9B4CF26B3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A39C6-6EF1-0B62-A57A-D3217599A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E73D4-04CE-21B0-5C37-B3BB0757C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2F26C-448D-09E1-A575-89475F519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548F8-E189-4A7A-8EDF-750A3C464677}" type="datetimeFigureOut">
              <a:rPr lang="en-HK" smtClean="0"/>
              <a:t>16/12/2022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31B78F-D969-0566-A1A0-9481F8FC8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C46A86-BC2C-944A-4D86-D5239B8FD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9E8C8-DC74-4020-BAFD-2A99518777B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605374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97340-4C84-7BB2-FFB2-18B147F8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F92AA5-177E-5B0A-2ECB-00543BF31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E2A669-FF18-92BE-FAE7-B7C1D51EF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FF42-FB47-739B-1FFA-3F6D80C08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548F8-E189-4A7A-8EDF-750A3C464677}" type="datetimeFigureOut">
              <a:rPr lang="en-HK" smtClean="0"/>
              <a:t>16/12/2022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D4342-967D-3A26-3AC1-AF166832D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38ED3-5001-541C-DFD2-0C74FF89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9E8C8-DC74-4020-BAFD-2A99518777B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06518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2DBF4A-11E3-93B3-7364-6998E314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DEEC6-B3B6-777E-1ADF-FA1D931FF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58A05-59EE-5360-3658-809C483DDD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548F8-E189-4A7A-8EDF-750A3C464677}" type="datetimeFigureOut">
              <a:rPr lang="en-HK" smtClean="0"/>
              <a:t>16/12/2022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474A5-4590-B749-50B9-22BB18DFD2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53551-4B71-DA8F-3A7B-6A7D64D2E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9E8C8-DC74-4020-BAFD-2A99518777B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990835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hyperlink" Target="http://www.aia.com.hk/" TargetMode="External"/><Relationship Id="rId12" Type="http://schemas.openxmlformats.org/officeDocument/2006/relationships/hyperlink" Target="http://www.heyavo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hyperlink" Target="http://www.generali.com.hk/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hyperlink" Target="https://www.bluecross.com.hk/ch/Home/Inde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www.giosg.com/blog/ai-chatbo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research.aimultiple.com/banking-chatbot/" TargetMode="Externa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efinancialbrand.com/news/banking-technology/bank-of-america-chatbot-erica-retail-banking-virtual-assistant-84350/" TargetMode="Externa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chaaklau.github.io/elw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E3DBF-63D9-D30E-DCA6-AC9A2B0C0C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HK" dirty="0"/>
              <a:t>Financial Chatbot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E17B6E-3562-736A-08AB-ECCAEC0AA4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K" dirty="0"/>
              <a:t>GUAN Xin   ZHANG Yanlin</a:t>
            </a:r>
          </a:p>
        </p:txBody>
      </p:sp>
    </p:spTree>
    <p:extLst>
      <p:ext uri="{BB962C8B-B14F-4D97-AF65-F5344CB8AC3E}">
        <p14:creationId xmlns:p14="http://schemas.microsoft.com/office/powerpoint/2010/main" val="3419828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1BED3-83E3-76DF-05FD-BF2B1A0F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2021 Whitepaper on AI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3F110-78AB-843F-5968-0C9E887F7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“In reality, however, the Chatbots deployed by many of the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banks we surveyed are still at the development stage, only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offering </a:t>
            </a:r>
            <a:r>
              <a:rPr lang="en-US" b="1" i="1" dirty="0">
                <a:effectLst/>
                <a:latin typeface="Arial" panose="020B0604020202020204" pitchFamily="34" charset="0"/>
              </a:rPr>
              <a:t>basic banking services </a:t>
            </a:r>
            <a:r>
              <a:rPr lang="en-US" b="0" i="0" dirty="0">
                <a:effectLst/>
                <a:latin typeface="Arial" panose="020B0604020202020204" pitchFamily="34" charset="0"/>
              </a:rPr>
              <a:t>such as information about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balances and account details.”</a:t>
            </a:r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A0F12-87D2-15F2-7348-70358E6A9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992" y="148239"/>
            <a:ext cx="3322156" cy="16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95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A10A3-A3CA-29DD-43F9-047DA3E07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Graphik"/>
              </a:rPr>
              <a:t>HK BANK CHATBOT</a:t>
            </a:r>
            <a:br>
              <a:rPr lang="en-US" b="0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Graphik"/>
              </a:rPr>
            </a:b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4D599-8E9C-BFDF-BCD6-AFE6F3A2D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Graphik"/>
              </a:rPr>
              <a:t>Hang Seng :HARO, </a:t>
            </a:r>
            <a:r>
              <a:rPr lang="en-HK" b="0" i="0" dirty="0">
                <a:solidFill>
                  <a:srgbClr val="333333"/>
                </a:solidFill>
                <a:effectLst/>
                <a:latin typeface="Graphik"/>
              </a:rPr>
              <a:t>DORI(</a:t>
            </a:r>
            <a:r>
              <a:rPr lang="en-HK" b="0" i="0" dirty="0" err="1">
                <a:solidFill>
                  <a:srgbClr val="333333"/>
                </a:solidFill>
                <a:effectLst/>
                <a:latin typeface="Graphik"/>
              </a:rPr>
              <a:t>facebook</a:t>
            </a:r>
            <a:r>
              <a:rPr lang="en-HK" b="0" i="0" dirty="0">
                <a:solidFill>
                  <a:srgbClr val="333333"/>
                </a:solidFill>
                <a:effectLst/>
                <a:latin typeface="Graphik"/>
              </a:rPr>
              <a:t>)</a:t>
            </a:r>
            <a:endParaRPr lang="en-US" b="0" i="0" dirty="0">
              <a:solidFill>
                <a:srgbClr val="333333"/>
              </a:solidFill>
              <a:effectLst/>
              <a:latin typeface="Graphik"/>
            </a:endParaRPr>
          </a:p>
          <a:p>
            <a:r>
              <a:rPr lang="en-HK" b="0" i="0" dirty="0">
                <a:solidFill>
                  <a:srgbClr val="333333"/>
                </a:solidFill>
                <a:effectLst/>
                <a:latin typeface="Graphik"/>
              </a:rPr>
              <a:t>Standard Chartered Bank : </a:t>
            </a:r>
            <a:r>
              <a:rPr lang="en-HK" b="0" i="0" dirty="0" err="1">
                <a:solidFill>
                  <a:srgbClr val="333333"/>
                </a:solidFill>
                <a:effectLst/>
                <a:latin typeface="Graphik"/>
              </a:rPr>
              <a:t>Kaisisto</a:t>
            </a:r>
            <a:endParaRPr lang="en-HK" b="0" i="0" dirty="0">
              <a:solidFill>
                <a:srgbClr val="333333"/>
              </a:solidFill>
              <a:effectLst/>
              <a:latin typeface="Graphik"/>
            </a:endParaRPr>
          </a:p>
          <a:p>
            <a:r>
              <a:rPr lang="en-HK" dirty="0">
                <a:solidFill>
                  <a:srgbClr val="333333"/>
                </a:solidFill>
                <a:latin typeface="Graphik"/>
              </a:rPr>
              <a:t>HSBC: Amy</a:t>
            </a:r>
            <a:endParaRPr lang="en-HK" dirty="0"/>
          </a:p>
          <a:p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198AE-029B-02FA-F4D1-A6E5AD268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457" y="257125"/>
            <a:ext cx="4543464" cy="2551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8CD812-6632-082F-2665-EF456BC85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356" y="3431107"/>
            <a:ext cx="8063685" cy="336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53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1E1EF7E-8DC4-D667-551B-F859C9D92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512" y="3708885"/>
            <a:ext cx="2133801" cy="30993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B011D9-CF7F-6B7B-A9FB-B3EB1D3F9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861" y="588140"/>
            <a:ext cx="2150946" cy="3099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77E422-C835-2262-E2C5-EFF877FD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43" y="-208473"/>
            <a:ext cx="10515600" cy="1032376"/>
          </a:xfrm>
        </p:spPr>
        <p:txBody>
          <a:bodyPr/>
          <a:lstStyle/>
          <a:p>
            <a:r>
              <a:rPr lang="en-HK" dirty="0"/>
              <a:t>Online I</a:t>
            </a:r>
            <a:r>
              <a:rPr lang="en-US" altLang="zh-CN" dirty="0" err="1"/>
              <a:t>nsurance</a:t>
            </a:r>
            <a:r>
              <a:rPr lang="en-US" altLang="zh-CN" dirty="0"/>
              <a:t> chatbot investigation</a:t>
            </a:r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6E475-8B49-8C52-DE9C-8A273B2B4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8" y="678980"/>
            <a:ext cx="1850268" cy="306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1C3D0B-296E-1417-6E7A-669BFAB2B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8844" y="588140"/>
            <a:ext cx="2051836" cy="2964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3DEC9A-D8CB-2244-27A7-0BBFBC467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0257" y="558828"/>
            <a:ext cx="2068604" cy="29644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5866A8-3790-28FB-091F-5B6346ADA247}"/>
              </a:ext>
            </a:extLst>
          </p:cNvPr>
          <p:cNvSpPr txBox="1"/>
          <p:nvPr/>
        </p:nvSpPr>
        <p:spPr>
          <a:xfrm>
            <a:off x="9340676" y="18788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highlight>
                  <a:srgbClr val="FFFF00"/>
                </a:highlight>
                <a:latin typeface="Arial" panose="020B0604020202020204" pitchFamily="34" charset="0"/>
              </a:rPr>
              <a:t>Button</a:t>
            </a:r>
            <a:r>
              <a:rPr lang="en-HK" b="0" i="0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-based chatbots</a:t>
            </a:r>
            <a:endParaRPr lang="en-HK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EAB7EE-5767-F071-4C13-C51A123212D0}"/>
              </a:ext>
            </a:extLst>
          </p:cNvPr>
          <p:cNvSpPr txBox="1"/>
          <p:nvPr/>
        </p:nvSpPr>
        <p:spPr>
          <a:xfrm>
            <a:off x="-43169" y="291139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Long time n</a:t>
            </a:r>
            <a:r>
              <a:rPr lang="en-US" altLang="zh-CN" dirty="0"/>
              <a:t>o answer</a:t>
            </a:r>
            <a:endParaRPr lang="en-HK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DD1D5E-F154-BB39-F66B-8A73AFAB5410}"/>
              </a:ext>
            </a:extLst>
          </p:cNvPr>
          <p:cNvSpPr txBox="1"/>
          <p:nvPr/>
        </p:nvSpPr>
        <p:spPr>
          <a:xfrm>
            <a:off x="4004137" y="3223575"/>
            <a:ext cx="2051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0" i="0" u="sng" dirty="0">
                <a:solidFill>
                  <a:srgbClr val="BE4A03"/>
                </a:solidFill>
                <a:effectLst/>
                <a:latin typeface="Arial" panose="020B0604020202020204" pitchFamily="34" charset="0"/>
                <a:hlinkClick r:id="rId7"/>
              </a:rPr>
              <a:t>www.aig.com.hk</a:t>
            </a:r>
            <a:endParaRPr lang="en-H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3228A0-FBA1-E307-00A1-A5C15D9A37F7}"/>
              </a:ext>
            </a:extLst>
          </p:cNvPr>
          <p:cNvSpPr txBox="1"/>
          <p:nvPr/>
        </p:nvSpPr>
        <p:spPr>
          <a:xfrm>
            <a:off x="81349" y="2542058"/>
            <a:ext cx="2048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0" i="0" u="sng" dirty="0">
                <a:solidFill>
                  <a:srgbClr val="BE4A03"/>
                </a:solidFill>
                <a:effectLst/>
                <a:latin typeface="Arial" panose="020B0604020202020204" pitchFamily="34" charset="0"/>
                <a:hlinkClick r:id="rId7"/>
              </a:rPr>
              <a:t>www.aia.com.hk</a:t>
            </a:r>
            <a:endParaRPr lang="en-HK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154F20F-ABB2-FE71-1865-99E42DC692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9657" y="3741163"/>
            <a:ext cx="2067485" cy="29644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B952BC-8C9A-6962-46F0-E14F3EBDC7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2028" y="3741163"/>
            <a:ext cx="2096461" cy="30993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F0720D-3EDA-B8BE-5BA4-37A140B00985}"/>
              </a:ext>
            </a:extLst>
          </p:cNvPr>
          <p:cNvSpPr txBox="1"/>
          <p:nvPr/>
        </p:nvSpPr>
        <p:spPr>
          <a:xfrm>
            <a:off x="6606399" y="6390462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CN" dirty="0"/>
              <a:t>N</a:t>
            </a:r>
            <a:r>
              <a:rPr lang="en-US" altLang="zh-CN" dirty="0"/>
              <a:t>o answer</a:t>
            </a:r>
            <a:endParaRPr lang="en-HK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4FBAF9-A6F2-F5AD-8080-94B9C3C356C8}"/>
              </a:ext>
            </a:extLst>
          </p:cNvPr>
          <p:cNvSpPr txBox="1"/>
          <p:nvPr/>
        </p:nvSpPr>
        <p:spPr>
          <a:xfrm>
            <a:off x="2468310" y="5992579"/>
            <a:ext cx="256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0" i="0" u="sng" dirty="0">
                <a:solidFill>
                  <a:srgbClr val="BE4A03"/>
                </a:solidFill>
                <a:effectLst/>
                <a:latin typeface="Arial" panose="020B0604020202020204" pitchFamily="34" charset="0"/>
                <a:hlinkClick r:id="rId10"/>
              </a:rPr>
              <a:t>www.generali.com.hk</a:t>
            </a:r>
            <a:endParaRPr lang="en-HK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556F13-2D54-A268-7FCE-7B4CFDFF6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96" y="3741163"/>
            <a:ext cx="2124555" cy="329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11B32B0-824C-D4DC-79DD-77FF6C17F5B8}"/>
              </a:ext>
            </a:extLst>
          </p:cNvPr>
          <p:cNvSpPr txBox="1"/>
          <p:nvPr/>
        </p:nvSpPr>
        <p:spPr>
          <a:xfrm>
            <a:off x="83742" y="5511055"/>
            <a:ext cx="2046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0" i="0" u="sng" dirty="0">
                <a:solidFill>
                  <a:srgbClr val="045EA3"/>
                </a:solidFill>
                <a:effectLst/>
                <a:latin typeface="Arial" panose="020B0604020202020204" pitchFamily="34" charset="0"/>
                <a:hlinkClick r:id="rId12"/>
              </a:rPr>
              <a:t>www.heyavo.com</a:t>
            </a:r>
            <a:endParaRPr lang="en-HK" dirty="0"/>
          </a:p>
        </p:txBody>
      </p:sp>
      <p:pic>
        <p:nvPicPr>
          <p:cNvPr id="33" name="Picture 3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56F3868-D222-30B9-1DF6-41CBC5E0A8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46" y="820717"/>
            <a:ext cx="3127164" cy="601979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3D4D539-2CA1-815D-33DD-78020332820D}"/>
              </a:ext>
            </a:extLst>
          </p:cNvPr>
          <p:cNvSpPr txBox="1"/>
          <p:nvPr/>
        </p:nvSpPr>
        <p:spPr>
          <a:xfrm>
            <a:off x="8764763" y="4639327"/>
            <a:ext cx="4711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>
                <a:hlinkClick r:id="rId14"/>
              </a:rPr>
              <a:t>https://www.bluecross.com.hk/ch/Home/Index</a:t>
            </a:r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286101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46BC6-B700-17AF-CA2E-E8756DCB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Financial Chatbot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B78ED-A2B4-A78C-FE19-C21B46465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928"/>
            <a:ext cx="10515600" cy="4351338"/>
          </a:xfrm>
        </p:spPr>
        <p:txBody>
          <a:bodyPr/>
          <a:lstStyle/>
          <a:p>
            <a:r>
              <a:rPr lang="en-HK" dirty="0"/>
              <a:t>High cost-&gt;plugin-based chatbot</a:t>
            </a:r>
          </a:p>
          <a:p>
            <a:r>
              <a:rPr lang="en-HK" dirty="0"/>
              <a:t>Mainly mobile orientated</a:t>
            </a:r>
          </a:p>
          <a:p>
            <a:r>
              <a:rPr lang="en-HK" dirty="0"/>
              <a:t>Aging society</a:t>
            </a:r>
          </a:p>
          <a:p>
            <a:r>
              <a:rPr lang="en-HK" b="0" i="0" dirty="0">
                <a:solidFill>
                  <a:srgbClr val="333333"/>
                </a:solidFill>
                <a:effectLst/>
                <a:latin typeface="Graphik"/>
              </a:rPr>
              <a:t>Compliance and security</a:t>
            </a:r>
            <a:endParaRPr lang="en-H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0FB0A5-83E9-11CF-C330-0ADA79704054}"/>
              </a:ext>
            </a:extLst>
          </p:cNvPr>
          <p:cNvSpPr txBox="1"/>
          <p:nvPr/>
        </p:nvSpPr>
        <p:spPr>
          <a:xfrm>
            <a:off x="179772" y="6424759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>
                <a:hlinkClick r:id="rId2"/>
              </a:rPr>
              <a:t>https://www.giosg.com/blog/ai-chatbot</a:t>
            </a:r>
            <a:endParaRPr lang="en-HK" dirty="0"/>
          </a:p>
          <a:p>
            <a:endParaRPr lang="en-HK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DF69064-881E-CED8-09BF-4E1DA60CB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186" y="435006"/>
            <a:ext cx="2094194" cy="4532050"/>
          </a:xfrm>
          <a:prstGeom prst="rect">
            <a:avLst/>
          </a:prstGeom>
        </p:spPr>
      </p:pic>
      <p:pic>
        <p:nvPicPr>
          <p:cNvPr id="3074" name="Picture 2" descr="Evolution of banking">
            <a:extLst>
              <a:ext uri="{FF2B5EF4-FFF2-40B4-BE49-F238E27FC236}">
                <a16:creationId xmlns:a16="http://schemas.microsoft.com/office/drawing/2014/main" id="{F515CA87-F22A-AB9E-86CC-EF4BA03FB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03" y="3972191"/>
            <a:ext cx="3329127" cy="252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213B86-B406-FA91-F99A-D5AE1BF19985}"/>
              </a:ext>
            </a:extLst>
          </p:cNvPr>
          <p:cNvSpPr txBox="1"/>
          <p:nvPr/>
        </p:nvSpPr>
        <p:spPr>
          <a:xfrm>
            <a:off x="4192479" y="643629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>
                <a:hlinkClick r:id="rId5"/>
              </a:rPr>
              <a:t>https://research.aimultiple.com/banking-chatbot/</a:t>
            </a:r>
            <a:endParaRPr lang="en-HK" dirty="0"/>
          </a:p>
          <a:p>
            <a:endParaRPr lang="en-H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E47DAC-44CA-74EC-CC57-36B72684C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2012" y="2738881"/>
            <a:ext cx="3983115" cy="367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89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0388A-16CD-C7A8-38B2-7654F5900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111" y="507006"/>
            <a:ext cx="5072742" cy="62063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ED1A8C-FCDA-4343-8D00-DFE14D6D8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989" y="2785033"/>
            <a:ext cx="3436104" cy="39283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7FBEB8-6BC3-6CF9-91CE-3F99DC30D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Bank of America: Erica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A4CF52D-4E2E-F953-66F1-DEE688426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5F81D-1044-3FCE-B29C-392C9A063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38" y="2676458"/>
            <a:ext cx="4187641" cy="35005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038F11-ABC7-3548-6ADC-3E0FFEA47181}"/>
              </a:ext>
            </a:extLst>
          </p:cNvPr>
          <p:cNvSpPr txBox="1"/>
          <p:nvPr/>
        </p:nvSpPr>
        <p:spPr>
          <a:xfrm>
            <a:off x="258147" y="6311900"/>
            <a:ext cx="60975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400" dirty="0">
                <a:hlinkClick r:id="rId5"/>
              </a:rPr>
              <a:t>https://thefinancialbrand.com/news/banking-technology/bank-of-america-chatbot-erica-retail-banking-virtual-assistant-84350/</a:t>
            </a:r>
            <a:endParaRPr lang="en-HK" sz="1400" dirty="0"/>
          </a:p>
          <a:p>
            <a:endParaRPr lang="en-HK" sz="1400" dirty="0"/>
          </a:p>
        </p:txBody>
      </p:sp>
    </p:spTree>
    <p:extLst>
      <p:ext uri="{BB962C8B-B14F-4D97-AF65-F5344CB8AC3E}">
        <p14:creationId xmlns:p14="http://schemas.microsoft.com/office/powerpoint/2010/main" val="2160792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82E51-ABCA-23DE-55E1-69BBF853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b="0" i="0" dirty="0">
                <a:solidFill>
                  <a:srgbClr val="333333"/>
                </a:solidFill>
                <a:effectLst/>
                <a:latin typeface="Graphik"/>
              </a:rPr>
              <a:t>Fintech Supervisory Sandbox (FSS) From </a:t>
            </a:r>
            <a:r>
              <a:rPr lang="en-US" b="0" i="0" dirty="0">
                <a:solidFill>
                  <a:srgbClr val="333333"/>
                </a:solidFill>
                <a:effectLst/>
                <a:latin typeface="Graphik"/>
              </a:rPr>
              <a:t>Hong Kong Monetary Authority (HKMA) 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52AF2-942D-0D73-0746-1FF194EA7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5D76EC-99E9-4002-13E4-876A1E14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91" y="3429000"/>
            <a:ext cx="7724421" cy="3322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F504E3-1C18-9F34-8D60-3E7AE7FFC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27" y="1653002"/>
            <a:ext cx="8830062" cy="177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81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BC777-EB26-A3F2-880A-C4426353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DB75-CC6A-070D-E4DF-34BF6156F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Diversity</a:t>
            </a:r>
          </a:p>
          <a:p>
            <a:r>
              <a:rPr lang="en-HK" dirty="0"/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1309127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B6906-1ACF-2B0A-2941-A8551E0E8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6C152-FBF1-CC32-2E3D-5FC0205C3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172" y="0"/>
            <a:ext cx="5245828" cy="3749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89EED9-83F2-AA6C-6F78-C6DAB52A8001}"/>
              </a:ext>
            </a:extLst>
          </p:cNvPr>
          <p:cNvSpPr txBox="1"/>
          <p:nvPr/>
        </p:nvSpPr>
        <p:spPr>
          <a:xfrm>
            <a:off x="207924" y="649287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/>
              <a:t>https://blog.csdn.net/cindy_1102/article/details/88560048</a:t>
            </a:r>
            <a:endParaRPr lang="en-H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64ECAA-2774-A33F-1F77-7BA2CAE80C73}"/>
              </a:ext>
            </a:extLst>
          </p:cNvPr>
          <p:cNvSpPr txBox="1"/>
          <p:nvPr/>
        </p:nvSpPr>
        <p:spPr>
          <a:xfrm>
            <a:off x="207924" y="617696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/>
              <a:t>https://stanfordnlp.github.io/coqa/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C20F72-16A5-196F-0AA8-99EA449BE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625" y="3248139"/>
            <a:ext cx="5125375" cy="35806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3C0BC4-7B4C-FD41-BB5A-23C54EF39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40" y="0"/>
            <a:ext cx="6749988" cy="3135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0617AB-07E8-6CB5-95AA-674C5A13F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96" y="3134324"/>
            <a:ext cx="5323206" cy="304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60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E4DD8-1059-266A-B688-8A7A12013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err="1"/>
              <a:t>Abg-CoQA</a:t>
            </a:r>
            <a:r>
              <a:rPr lang="en-HK" dirty="0"/>
              <a:t>:</a:t>
            </a:r>
            <a:r>
              <a:rPr lang="en-US" dirty="0"/>
              <a:t>Clarifying Ambiguity in Conversational Question Answering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D3D78-9993-5820-9306-6EA8BCF44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9C49F-8F0D-6CFD-F972-4D214DDB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544" y="3355759"/>
            <a:ext cx="4949644" cy="3502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DDCBED-FB03-98C8-9271-6B41F2A5F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0917"/>
            <a:ext cx="7165984" cy="191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5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4955C-639D-8DBD-06C9-DE2EF040E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81" y="92115"/>
            <a:ext cx="10515600" cy="1325563"/>
          </a:xfrm>
        </p:spPr>
        <p:txBody>
          <a:bodyPr>
            <a:normAutofit/>
          </a:bodyPr>
          <a:lstStyle/>
          <a:p>
            <a:r>
              <a:rPr lang="en-HK" sz="2800" dirty="0"/>
              <a:t>High-quality conversational system</a:t>
            </a:r>
            <a:br>
              <a:rPr lang="en-HK" sz="2800" dirty="0"/>
            </a:br>
            <a:r>
              <a:rPr lang="en-HK" sz="2800" dirty="0"/>
              <a:t>(IBM, 28 Apr 2022)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4B5D8-BFC7-B0BE-A7BD-99C58821E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557" y="4874391"/>
            <a:ext cx="10515600" cy="4351338"/>
          </a:xfrm>
        </p:spPr>
        <p:txBody>
          <a:bodyPr>
            <a:normAutofit/>
          </a:bodyPr>
          <a:lstStyle/>
          <a:p>
            <a:r>
              <a:rPr lang="en-HK" sz="2000" dirty="0"/>
              <a:t>Data generation: Data augmentation by LAMBADA</a:t>
            </a:r>
          </a:p>
          <a:p>
            <a:r>
              <a:rPr lang="en-HK" sz="2000" dirty="0"/>
              <a:t>Complexity measure: </a:t>
            </a:r>
            <a:r>
              <a:rPr lang="en-HK" sz="2000" dirty="0" err="1"/>
              <a:t>FreaAI</a:t>
            </a:r>
            <a:endParaRPr lang="en-HK" sz="2000" dirty="0"/>
          </a:p>
          <a:p>
            <a:r>
              <a:rPr lang="en-HK" sz="2000" dirty="0"/>
              <a:t>Data: </a:t>
            </a:r>
            <a:r>
              <a:rPr lang="en-HK" sz="2000" b="0" i="0" dirty="0">
                <a:effectLst/>
                <a:latin typeface="Arial" panose="020B0604020202020204" pitchFamily="34" charset="0"/>
              </a:rPr>
              <a:t>CQA, a COVID-19 Questions and Answers chatbot data (Tepper et al. 2020) and banking77 a banking related queries chatbot data (</a:t>
            </a:r>
            <a:r>
              <a:rPr lang="en-HK" sz="2000" b="0" i="0" dirty="0" err="1">
                <a:effectLst/>
                <a:latin typeface="Arial" panose="020B0604020202020204" pitchFamily="34" charset="0"/>
              </a:rPr>
              <a:t>Casanueva</a:t>
            </a:r>
            <a:r>
              <a:rPr lang="en-HK" sz="2000" b="0" i="0" dirty="0">
                <a:effectLst/>
                <a:latin typeface="Arial" panose="020B0604020202020204" pitchFamily="34" charset="0"/>
              </a:rPr>
              <a:t> et al. 2020)</a:t>
            </a:r>
            <a:endParaRPr lang="en-HK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4BAEB-0360-1F77-0F5E-C3DE84C82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581" y="262913"/>
            <a:ext cx="7027315" cy="4003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CEB3E4-9E34-6A9E-243C-2A351753E931}"/>
              </a:ext>
            </a:extLst>
          </p:cNvPr>
          <p:cNvSpPr txBox="1"/>
          <p:nvPr/>
        </p:nvSpPr>
        <p:spPr>
          <a:xfrm>
            <a:off x="145781" y="6492875"/>
            <a:ext cx="60975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700" dirty="0"/>
              <a:t>chrome-extension://</a:t>
            </a:r>
            <a:r>
              <a:rPr lang="en-HK" sz="700" dirty="0" err="1"/>
              <a:t>bocbaocobfecmglnmeaeppambideimao</a:t>
            </a:r>
            <a:r>
              <a:rPr lang="en-HK" sz="700" dirty="0"/>
              <a:t>/pdf/</a:t>
            </a:r>
            <a:r>
              <a:rPr lang="en-HK" sz="700" dirty="0" err="1"/>
              <a:t>viewer.html?file</a:t>
            </a:r>
            <a:r>
              <a:rPr lang="en-HK" sz="700" dirty="0"/>
              <a:t>=https%3A%2F%2Farxiv.org%2Fpdf%2F2204.13043.pdf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4246A-7E92-795B-F73F-36B35ED9B06E}"/>
              </a:ext>
            </a:extLst>
          </p:cNvPr>
          <p:cNvSpPr txBox="1"/>
          <p:nvPr/>
        </p:nvSpPr>
        <p:spPr>
          <a:xfrm>
            <a:off x="234557" y="1787775"/>
            <a:ext cx="66900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400" dirty="0"/>
              <a:t>Input coverage model1: </a:t>
            </a:r>
            <a:r>
              <a:rPr lang="en-HK" sz="1400" b="0" i="0" dirty="0">
                <a:effectLst/>
                <a:latin typeface="Arial" panose="020B0604020202020204" pitchFamily="34" charset="0"/>
              </a:rPr>
              <a:t>Natural language variations</a:t>
            </a:r>
          </a:p>
          <a:p>
            <a:r>
              <a:rPr lang="en-HK" sz="1400" dirty="0"/>
              <a:t>Input coverage model2: </a:t>
            </a:r>
            <a:r>
              <a:rPr lang="fr-FR" sz="1400" b="0" i="0" dirty="0">
                <a:effectLst/>
                <a:latin typeface="Arial" panose="020B0604020202020204" pitchFamily="34" charset="0"/>
              </a:rPr>
              <a:t>Natural </a:t>
            </a:r>
            <a:r>
              <a:rPr lang="fr-FR" sz="1400" b="0" i="0" dirty="0" err="1">
                <a:effectLst/>
                <a:latin typeface="Arial" panose="020B0604020202020204" pitchFamily="34" charset="0"/>
              </a:rPr>
              <a:t>language</a:t>
            </a:r>
            <a:r>
              <a:rPr lang="fr-FR" sz="1400" b="0" i="0" dirty="0">
                <a:effectLst/>
                <a:latin typeface="Arial" panose="020B0604020202020204" pitchFamily="34" charset="0"/>
              </a:rPr>
              <a:t> classifier </a:t>
            </a:r>
            <a:r>
              <a:rPr lang="fr-FR" sz="1400" b="0" i="0" dirty="0" err="1">
                <a:effectLst/>
                <a:latin typeface="Arial" panose="020B0604020202020204" pitchFamily="34" charset="0"/>
              </a:rPr>
              <a:t>decision</a:t>
            </a:r>
            <a:r>
              <a:rPr lang="fr-FR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400" b="0" i="0" dirty="0" err="1">
                <a:effectLst/>
                <a:latin typeface="Arial" panose="020B0604020202020204" pitchFamily="34" charset="0"/>
              </a:rPr>
              <a:t>boundaries</a:t>
            </a:r>
            <a:endParaRPr lang="fr-FR" sz="1400" b="0" i="0" dirty="0">
              <a:effectLst/>
              <a:latin typeface="Arial" panose="020B0604020202020204" pitchFamily="34" charset="0"/>
            </a:endParaRPr>
          </a:p>
          <a:p>
            <a:r>
              <a:rPr lang="en-HK" sz="1400" b="0" i="0" dirty="0">
                <a:effectLst/>
                <a:latin typeface="Arial" panose="020B0604020202020204" pitchFamily="34" charset="0"/>
              </a:rPr>
              <a:t>CT (Combinatorial Testing)</a:t>
            </a:r>
            <a:br>
              <a:rPr lang="en-HK" sz="1400" dirty="0"/>
            </a:br>
            <a:endParaRPr lang="en-HK" sz="14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021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FF4D4-E469-2608-76C4-083E4DD4F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Plan</a:t>
            </a:r>
            <a:endParaRPr lang="en-HK" dirty="0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7159A2DD-C408-3F27-82C4-53F9E0A6A9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490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6431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4E1BB-DA86-3903-34E1-B7DF3B3F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D7878-3A8E-1C54-6D17-661958C4B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D0F9E-8FC1-570C-1B39-D6346C8D4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461" y="272182"/>
            <a:ext cx="5380592" cy="5666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5CAF7E-A8DD-8511-04A3-BE03345D0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3650"/>
            <a:ext cx="6096000" cy="173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62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F430-DFDF-85A6-CFFD-3911349F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6" y="0"/>
            <a:ext cx="10515600" cy="625151"/>
          </a:xfrm>
        </p:spPr>
        <p:txBody>
          <a:bodyPr>
            <a:normAutofit/>
          </a:bodyPr>
          <a:lstStyle/>
          <a:p>
            <a:endParaRPr lang="en-HK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A23460-E551-F926-EA57-0C98C5F3E5BF}"/>
              </a:ext>
            </a:extLst>
          </p:cNvPr>
          <p:cNvSpPr txBox="1"/>
          <p:nvPr/>
        </p:nvSpPr>
        <p:spPr>
          <a:xfrm>
            <a:off x="-92566" y="6627168"/>
            <a:ext cx="60945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900" dirty="0"/>
              <a:t>https://zhuanlan.zhihu.com/p/272614460</a:t>
            </a:r>
          </a:p>
        </p:txBody>
      </p:sp>
      <p:pic>
        <p:nvPicPr>
          <p:cNvPr id="15" name="Content Placeholder 14" descr="Chart, bar chart&#10;&#10;Description automatically generated">
            <a:extLst>
              <a:ext uri="{FF2B5EF4-FFF2-40B4-BE49-F238E27FC236}">
                <a16:creationId xmlns:a16="http://schemas.microsoft.com/office/drawing/2014/main" id="{A4C6C867-53FC-3BB5-1FB2-7A81B3E7D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973" y="1365913"/>
            <a:ext cx="5078027" cy="4570224"/>
          </a:xfr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D8B3125B-E8BA-7BE3-01F2-AB13C696B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1793"/>
            <a:ext cx="7212420" cy="36062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F38959-4961-84DF-8DF9-C20369DC2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184" y="41600"/>
            <a:ext cx="4413236" cy="282019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B111D8A-6EB3-C1F7-1942-26424C0E244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HK"/>
              <a:t>PolyAI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973648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721A39B-BB5A-E2F8-01AA-78886EF82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78"/>
          <a:stretch/>
        </p:blipFill>
        <p:spPr>
          <a:xfrm>
            <a:off x="119113" y="900837"/>
            <a:ext cx="4146666" cy="25281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9092D-8AF0-117B-F501-3A9256D78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3" y="-379448"/>
            <a:ext cx="10515600" cy="1325563"/>
          </a:xfrm>
        </p:spPr>
        <p:txBody>
          <a:bodyPr>
            <a:normAutofit/>
          </a:bodyPr>
          <a:lstStyle/>
          <a:p>
            <a:r>
              <a:rPr lang="en-HK" sz="2400" dirty="0"/>
              <a:t>NLG: Style-transfer text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B1A79-C3DB-9491-31B1-6648CFFA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7323" y="459189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given text written in source style, generate text in the target style</a:t>
            </a:r>
            <a:endParaRPr lang="en-HK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CA43D9-D122-EB50-DBFC-0CF90107C7DC}"/>
              </a:ext>
            </a:extLst>
          </p:cNvPr>
          <p:cNvSpPr txBox="1"/>
          <p:nvPr/>
        </p:nvSpPr>
        <p:spPr>
          <a:xfrm>
            <a:off x="0" y="6611779"/>
            <a:ext cx="6094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000" dirty="0"/>
              <a:t>https://blog.csdn.net/bqw18744018044/article/details/122016459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9D8C2-6741-2C54-94C5-15F82CA7B5DC}"/>
              </a:ext>
            </a:extLst>
          </p:cNvPr>
          <p:cNvSpPr txBox="1"/>
          <p:nvPr/>
        </p:nvSpPr>
        <p:spPr>
          <a:xfrm>
            <a:off x="0" y="6473279"/>
            <a:ext cx="6094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050" dirty="0"/>
              <a:t>https://github.com/fuzhenxin/Style-Transfer-in-Text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AFF814-FBC2-937A-ABDC-B88803847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410" y="4436"/>
            <a:ext cx="4379477" cy="18394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A80DDD-D240-74F1-F08A-07CE0AE8B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140" y="2687842"/>
            <a:ext cx="4517860" cy="17470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6AFC4B-DA52-95BD-3A6C-D6CE26009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06" y="3938795"/>
            <a:ext cx="4452640" cy="18693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D2BF90-00C2-AC69-549B-98070DB8EE44}"/>
              </a:ext>
            </a:extLst>
          </p:cNvPr>
          <p:cNvSpPr txBox="1"/>
          <p:nvPr/>
        </p:nvSpPr>
        <p:spPr>
          <a:xfrm>
            <a:off x="2192446" y="5563480"/>
            <a:ext cx="28596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/>
              <a:t>- Preserve the invariance</a:t>
            </a:r>
          </a:p>
          <a:p>
            <a:r>
              <a:rPr lang="en-HK" dirty="0"/>
              <a:t>- Change the variance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5819EFE-13B8-B40B-F401-C453A6CE1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074" y="4559028"/>
            <a:ext cx="6923552" cy="164058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0FA9E0A-453D-737C-D238-ECDABEE0275F}"/>
              </a:ext>
            </a:extLst>
          </p:cNvPr>
          <p:cNvSpPr/>
          <p:nvPr/>
        </p:nvSpPr>
        <p:spPr>
          <a:xfrm>
            <a:off x="5052074" y="5708342"/>
            <a:ext cx="5050714" cy="381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D4A931E-BAA2-BEC1-983F-81645D01A3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6440" y="1228173"/>
            <a:ext cx="3549641" cy="90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52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5C127-3001-5BBB-F30F-0726E868D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sz="4400" dirty="0"/>
              <a:t>NLG: Style-transfer text generation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13337-C4AE-8920-E02C-CB0F92BD6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Formality -&gt; Informality</a:t>
            </a:r>
          </a:p>
          <a:p>
            <a:r>
              <a:rPr lang="en-HK" dirty="0"/>
              <a:t>Age: 18-24 -&gt; 65+</a:t>
            </a:r>
          </a:p>
          <a:p>
            <a:r>
              <a:rPr lang="en-HK" dirty="0"/>
              <a:t>Back translation, random deletion, random addition, synonym substitution</a:t>
            </a:r>
          </a:p>
          <a:p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185614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8949-4C46-0B20-820A-3716122A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StylePTB</a:t>
            </a:r>
            <a:r>
              <a:rPr lang="en-US" dirty="0"/>
              <a:t>: A Compositional Benchmark for Fine-grained Controllable Text Style Transfer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1E2EC-1A5F-2585-63B7-CB67BCFCF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9827" cy="4351338"/>
          </a:xfrm>
        </p:spPr>
        <p:txBody>
          <a:bodyPr>
            <a:noAutofit/>
          </a:bodyPr>
          <a:lstStyle/>
          <a:p>
            <a:pPr algn="l"/>
            <a:r>
              <a:rPr lang="en-HK" sz="1600" b="0" i="0" dirty="0">
                <a:solidFill>
                  <a:srgbClr val="24292F"/>
                </a:solidFill>
                <a:effectLst/>
                <a:latin typeface="-apple-system"/>
              </a:rPr>
              <a:t>3 letter style codes:</a:t>
            </a:r>
          </a:p>
          <a:p>
            <a:pPr algn="l"/>
            <a:r>
              <a:rPr lang="en-HK" sz="1600" b="0" i="0" dirty="0">
                <a:solidFill>
                  <a:srgbClr val="24292F"/>
                </a:solidFill>
                <a:effectLst/>
                <a:latin typeface="-apple-system"/>
              </a:rPr>
              <a:t>TFU == To Future</a:t>
            </a:r>
          </a:p>
          <a:p>
            <a:pPr algn="l"/>
            <a:r>
              <a:rPr lang="en-HK" sz="1600" b="0" i="0" dirty="0">
                <a:solidFill>
                  <a:srgbClr val="24292F"/>
                </a:solidFill>
                <a:effectLst/>
                <a:latin typeface="-apple-system"/>
              </a:rPr>
              <a:t>TPA == To Past</a:t>
            </a:r>
          </a:p>
          <a:p>
            <a:pPr algn="l"/>
            <a:r>
              <a:rPr lang="en-HK" sz="1600" b="0" i="0" dirty="0">
                <a:solidFill>
                  <a:srgbClr val="24292F"/>
                </a:solidFill>
                <a:effectLst/>
                <a:latin typeface="-apple-system"/>
              </a:rPr>
              <a:t>TPR == To Present</a:t>
            </a:r>
          </a:p>
          <a:p>
            <a:pPr algn="l"/>
            <a:r>
              <a:rPr lang="en-HK" sz="1600" b="0" i="0" dirty="0">
                <a:solidFill>
                  <a:srgbClr val="24292F"/>
                </a:solidFill>
                <a:effectLst/>
                <a:latin typeface="-apple-system"/>
              </a:rPr>
              <a:t>ATP == Active To Passive</a:t>
            </a:r>
          </a:p>
          <a:p>
            <a:pPr algn="l"/>
            <a:r>
              <a:rPr lang="en-HK" sz="1600" b="0" i="0" dirty="0">
                <a:solidFill>
                  <a:srgbClr val="24292F"/>
                </a:solidFill>
                <a:effectLst/>
                <a:latin typeface="-apple-system"/>
              </a:rPr>
              <a:t>PTA == Passive To Active</a:t>
            </a:r>
          </a:p>
          <a:p>
            <a:pPr algn="l"/>
            <a:r>
              <a:rPr lang="en-HK" sz="1600" b="0" i="0" dirty="0">
                <a:solidFill>
                  <a:srgbClr val="24292F"/>
                </a:solidFill>
                <a:effectLst/>
                <a:latin typeface="-apple-system"/>
              </a:rPr>
              <a:t>PFB == PP Front To Back</a:t>
            </a:r>
          </a:p>
          <a:p>
            <a:pPr algn="l"/>
            <a:r>
              <a:rPr lang="en-HK" sz="1600" b="0" i="0" dirty="0">
                <a:solidFill>
                  <a:srgbClr val="24292F"/>
                </a:solidFill>
                <a:effectLst/>
                <a:latin typeface="-apple-system"/>
              </a:rPr>
              <a:t>PBF == PP Back To Front</a:t>
            </a:r>
          </a:p>
          <a:p>
            <a:pPr algn="l"/>
            <a:r>
              <a:rPr lang="en-HK" sz="1600" b="0" i="0" dirty="0">
                <a:solidFill>
                  <a:srgbClr val="24292F"/>
                </a:solidFill>
                <a:effectLst/>
                <a:latin typeface="-apple-system"/>
              </a:rPr>
              <a:t>IAD == Information Addition</a:t>
            </a:r>
          </a:p>
          <a:p>
            <a:pPr algn="l"/>
            <a:r>
              <a:rPr lang="en-HK" sz="1600" b="0" i="0" dirty="0">
                <a:solidFill>
                  <a:srgbClr val="24292F"/>
                </a:solidFill>
                <a:effectLst/>
                <a:latin typeface="-apple-system"/>
              </a:rPr>
              <a:t>ARR == ADJ/ADV </a:t>
            </a:r>
            <a:r>
              <a:rPr lang="en-HK" sz="1600" b="0" i="0" dirty="0" err="1">
                <a:solidFill>
                  <a:srgbClr val="24292F"/>
                </a:solidFill>
                <a:effectLst/>
                <a:latin typeface="-apple-system"/>
              </a:rPr>
              <a:t>Remooval</a:t>
            </a:r>
            <a:endParaRPr lang="en-HK" sz="16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HK" sz="1600" b="0" i="0" dirty="0">
                <a:solidFill>
                  <a:srgbClr val="24292F"/>
                </a:solidFill>
                <a:effectLst/>
                <a:latin typeface="-apple-system"/>
              </a:rPr>
              <a:t>SBR == </a:t>
            </a:r>
            <a:r>
              <a:rPr lang="en-HK" sz="1600" b="0" i="0" dirty="0" err="1">
                <a:solidFill>
                  <a:srgbClr val="24292F"/>
                </a:solidFill>
                <a:effectLst/>
                <a:latin typeface="-apple-system"/>
              </a:rPr>
              <a:t>Substatement</a:t>
            </a:r>
            <a:r>
              <a:rPr lang="en-HK" sz="1600" b="0" i="0" dirty="0">
                <a:solidFill>
                  <a:srgbClr val="24292F"/>
                </a:solidFill>
                <a:effectLst/>
                <a:latin typeface="-apple-system"/>
              </a:rPr>
              <a:t> Removal</a:t>
            </a:r>
          </a:p>
          <a:p>
            <a:pPr algn="l"/>
            <a:r>
              <a:rPr lang="en-HK" sz="1600" b="0" i="0" dirty="0">
                <a:solidFill>
                  <a:srgbClr val="24292F"/>
                </a:solidFill>
                <a:effectLst/>
                <a:latin typeface="-apple-system"/>
              </a:rPr>
              <a:t>PPR == PP Removal</a:t>
            </a:r>
          </a:p>
          <a:p>
            <a:endParaRPr lang="en-HK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C7D0A7-1323-6F3F-34F6-9D4FBFD5A568}"/>
              </a:ext>
            </a:extLst>
          </p:cNvPr>
          <p:cNvSpPr txBox="1"/>
          <p:nvPr/>
        </p:nvSpPr>
        <p:spPr>
          <a:xfrm>
            <a:off x="5637320" y="1811045"/>
            <a:ext cx="451097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HK" sz="1800" b="0" i="0" dirty="0">
                <a:solidFill>
                  <a:srgbClr val="24292F"/>
                </a:solidFill>
                <a:effectLst/>
                <a:latin typeface="-apple-system"/>
              </a:rPr>
              <a:t>AEM == ADJ Emphasis</a:t>
            </a:r>
          </a:p>
          <a:p>
            <a:pPr algn="l"/>
            <a:r>
              <a:rPr lang="en-HK" sz="1800" b="0" i="0" dirty="0">
                <a:solidFill>
                  <a:srgbClr val="24292F"/>
                </a:solidFill>
                <a:effectLst/>
                <a:latin typeface="-apple-system"/>
              </a:rPr>
              <a:t>VEM == Verb Emphasis</a:t>
            </a:r>
          </a:p>
          <a:p>
            <a:pPr algn="l"/>
            <a:r>
              <a:rPr lang="en-HK" sz="1800" b="0" i="0" dirty="0">
                <a:solidFill>
                  <a:srgbClr val="24292F"/>
                </a:solidFill>
                <a:effectLst/>
                <a:latin typeface="-apple-system"/>
              </a:rPr>
              <a:t>NSR == Noun Synonym Replacement</a:t>
            </a:r>
          </a:p>
          <a:p>
            <a:pPr algn="l"/>
            <a:r>
              <a:rPr lang="en-HK" sz="1800" b="0" i="0" dirty="0">
                <a:solidFill>
                  <a:srgbClr val="24292F"/>
                </a:solidFill>
                <a:effectLst/>
                <a:latin typeface="-apple-system"/>
              </a:rPr>
              <a:t>ASR == Adjective Synonym Replacement</a:t>
            </a:r>
          </a:p>
          <a:p>
            <a:pPr algn="l"/>
            <a:r>
              <a:rPr lang="en-HK" sz="1800" b="0" i="0" dirty="0">
                <a:solidFill>
                  <a:srgbClr val="24292F"/>
                </a:solidFill>
                <a:effectLst/>
                <a:latin typeface="-apple-system"/>
              </a:rPr>
              <a:t>VSR == Verb Synonym Replacement</a:t>
            </a:r>
          </a:p>
          <a:p>
            <a:pPr algn="l"/>
            <a:r>
              <a:rPr lang="en-HK" sz="1800" b="0" i="0" dirty="0">
                <a:solidFill>
                  <a:srgbClr val="24292F"/>
                </a:solidFill>
                <a:effectLst/>
                <a:latin typeface="-apple-system"/>
              </a:rPr>
              <a:t>NAR == Noun Antonym Replacement</a:t>
            </a:r>
          </a:p>
          <a:p>
            <a:pPr algn="l"/>
            <a:r>
              <a:rPr lang="en-HK" sz="1800" b="0" i="0" dirty="0">
                <a:solidFill>
                  <a:srgbClr val="24292F"/>
                </a:solidFill>
                <a:effectLst/>
                <a:latin typeface="-apple-system"/>
              </a:rPr>
              <a:t>AAR == Adjective Antonym Replacement</a:t>
            </a:r>
          </a:p>
          <a:p>
            <a:pPr algn="l"/>
            <a:r>
              <a:rPr lang="en-HK" sz="1800" b="0" i="0" dirty="0">
                <a:solidFill>
                  <a:srgbClr val="24292F"/>
                </a:solidFill>
                <a:effectLst/>
                <a:latin typeface="-apple-system"/>
              </a:rPr>
              <a:t>VAR == Verb Antonym Replacement</a:t>
            </a:r>
          </a:p>
          <a:p>
            <a:pPr algn="l"/>
            <a:r>
              <a:rPr lang="en-HK" sz="1800" b="0" i="0" dirty="0">
                <a:solidFill>
                  <a:srgbClr val="24292F"/>
                </a:solidFill>
                <a:effectLst/>
                <a:latin typeface="-apple-system"/>
              </a:rPr>
              <a:t>LFS == Least Frequent Synonym Replacement</a:t>
            </a:r>
          </a:p>
          <a:p>
            <a:pPr algn="l"/>
            <a:r>
              <a:rPr lang="en-HK" sz="1800" b="0" i="0" dirty="0">
                <a:solidFill>
                  <a:srgbClr val="24292F"/>
                </a:solidFill>
                <a:effectLst/>
                <a:latin typeface="-apple-system"/>
              </a:rPr>
              <a:t>MFS == Most Frequent Synonym Replacement</a:t>
            </a:r>
          </a:p>
          <a:p>
            <a:endParaRPr lang="en-H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B5CD2-5CA1-B80F-A554-9C179EDC6612}"/>
              </a:ext>
            </a:extLst>
          </p:cNvPr>
          <p:cNvSpPr txBox="1"/>
          <p:nvPr/>
        </p:nvSpPr>
        <p:spPr>
          <a:xfrm>
            <a:off x="144262" y="6492875"/>
            <a:ext cx="6094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050" dirty="0"/>
              <a:t>https://github.com/lvyiwei1/StylePTB/</a:t>
            </a:r>
          </a:p>
        </p:txBody>
      </p:sp>
    </p:spTree>
    <p:extLst>
      <p:ext uri="{BB962C8B-B14F-4D97-AF65-F5344CB8AC3E}">
        <p14:creationId xmlns:p14="http://schemas.microsoft.com/office/powerpoint/2010/main" val="4067282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E4A7B-787D-C494-3C23-5314B7D31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F4C19-6956-1D4B-6336-3DF774B8E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B1848-648C-ED14-59A2-91C2C2744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579" y="3698407"/>
            <a:ext cx="3888419" cy="4285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4EF080-CA79-B410-56BD-0AA00DE1C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553" y="57781"/>
            <a:ext cx="4210976" cy="39137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F2D0A5-03D1-83F8-2D6C-E515EC1E14D8}"/>
              </a:ext>
            </a:extLst>
          </p:cNvPr>
          <p:cNvSpPr txBox="1"/>
          <p:nvPr/>
        </p:nvSpPr>
        <p:spPr>
          <a:xfrm>
            <a:off x="10215002" y="3501482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Banking dataset test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CD408-1CE0-ACAC-1229-38CEB36A9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252" y="57781"/>
            <a:ext cx="8049748" cy="35056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827E77-8936-2D04-A278-DC76AF353CF3}"/>
              </a:ext>
            </a:extLst>
          </p:cNvPr>
          <p:cNvSpPr txBox="1"/>
          <p:nvPr/>
        </p:nvSpPr>
        <p:spPr>
          <a:xfrm>
            <a:off x="941774" y="4154933"/>
            <a:ext cx="618329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  <a:latin typeface="Arial" panose="020B0604020202020204" pitchFamily="34" charset="0"/>
              </a:rPr>
              <a:t>Training Dataset</a:t>
            </a:r>
          </a:p>
          <a:p>
            <a:r>
              <a:rPr lang="en-US" sz="1400" b="0" i="0" dirty="0">
                <a:effectLst/>
                <a:latin typeface="Arial" panose="020B0604020202020204" pitchFamily="34" charset="0"/>
              </a:rPr>
              <a:t>- The Yahoo Formality Dataset was obtained</a:t>
            </a:r>
            <a:br>
              <a:rPr lang="en-US" sz="1400" dirty="0"/>
            </a:br>
            <a:r>
              <a:rPr lang="en-US" sz="1400" b="0" i="0" dirty="0">
                <a:effectLst/>
                <a:latin typeface="Arial" panose="020B0604020202020204" pitchFamily="34" charset="0"/>
              </a:rPr>
              <a:t>from (Rao and Tetreault, 2018)</a:t>
            </a:r>
            <a:br>
              <a:rPr lang="en-US" sz="1400" dirty="0"/>
            </a:br>
            <a:r>
              <a:rPr lang="en-US" sz="1400" b="0" i="0" dirty="0">
                <a:effectLst/>
                <a:latin typeface="Arial" panose="020B0604020202020204" pitchFamily="34" charset="0"/>
              </a:rPr>
              <a:t>106k formal-informal pairs of sentences</a:t>
            </a:r>
          </a:p>
          <a:p>
            <a:r>
              <a:rPr lang="en-US" sz="1400" b="0" i="0" dirty="0">
                <a:effectLst/>
                <a:latin typeface="Arial" panose="020B0604020202020204" pitchFamily="34" charset="0"/>
              </a:rPr>
              <a:t>- The TV-Shows Datasets are the scripts of 5</a:t>
            </a:r>
            <a:br>
              <a:rPr lang="en-US" sz="1400" dirty="0"/>
            </a:br>
            <a:r>
              <a:rPr lang="en-US" sz="1400" b="0" i="0" dirty="0">
                <a:effectLst/>
                <a:latin typeface="Arial" panose="020B0604020202020204" pitchFamily="34" charset="0"/>
              </a:rPr>
              <a:t>popular TV-shows from the 1990’s and 2000’s</a:t>
            </a:r>
            <a:br>
              <a:rPr lang="en-US" sz="1400" dirty="0"/>
            </a:br>
            <a:r>
              <a:rPr lang="en-US" sz="1400" b="0" i="0" dirty="0">
                <a:effectLst/>
                <a:latin typeface="Arial" panose="020B0604020202020204" pitchFamily="34" charset="0"/>
              </a:rPr>
              <a:t>(Friends, Futurama, Seinfeld, 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Southpark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, Stargate</a:t>
            </a:r>
            <a:br>
              <a:rPr lang="en-US" sz="1400" dirty="0"/>
            </a:br>
            <a:r>
              <a:rPr lang="en-US" sz="1400" b="0" i="0" dirty="0">
                <a:effectLst/>
                <a:latin typeface="Arial" panose="020B0604020202020204" pitchFamily="34" charset="0"/>
              </a:rPr>
              <a:t>SG-1), with 420k sentences in total. </a:t>
            </a:r>
            <a:br>
              <a:rPr lang="en-US" sz="1400" dirty="0"/>
            </a:br>
            <a:r>
              <a:rPr lang="en-US" sz="1400" dirty="0"/>
              <a:t>- 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The Slate Star Codex :3.2 mil-</a:t>
            </a:r>
            <a:br>
              <a:rPr lang="en-US" sz="1400" dirty="0"/>
            </a:br>
            <a:r>
              <a:rPr lang="en-US" sz="1400" b="0" i="0" dirty="0">
                <a:effectLst/>
                <a:latin typeface="Arial" panose="020B0604020202020204" pitchFamily="34" charset="0"/>
              </a:rPr>
              <a:t>lion sentences from comments in the online forum</a:t>
            </a:r>
            <a:br>
              <a:rPr lang="en-US" sz="1400" dirty="0"/>
            </a:br>
            <a:r>
              <a:rPr lang="en-US" sz="1400" b="0" i="0" dirty="0">
                <a:effectLst/>
                <a:latin typeface="Arial" panose="020B0604020202020204" pitchFamily="34" charset="0"/>
              </a:rPr>
              <a:t>Slate Star Codex(SSC), from 2013 to 2019</a:t>
            </a:r>
            <a:endParaRPr lang="en-HK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A6B6B-CE7D-55FB-64F3-68A994B73C9B}"/>
              </a:ext>
            </a:extLst>
          </p:cNvPr>
          <p:cNvSpPr txBox="1"/>
          <p:nvPr/>
        </p:nvSpPr>
        <p:spPr>
          <a:xfrm>
            <a:off x="0" y="6657945"/>
            <a:ext cx="625431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700" dirty="0"/>
              <a:t>https://github.com/PrithivirajDamodaran/Styleformer</a:t>
            </a:r>
          </a:p>
        </p:txBody>
      </p:sp>
    </p:spTree>
    <p:extLst>
      <p:ext uri="{BB962C8B-B14F-4D97-AF65-F5344CB8AC3E}">
        <p14:creationId xmlns:p14="http://schemas.microsoft.com/office/powerpoint/2010/main" val="1675436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731695E-081E-D776-D408-480514EC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527" y="4145453"/>
            <a:ext cx="3059325" cy="2246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F3C956-91D9-5C23-ABD1-E109C6457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31" y="575895"/>
            <a:ext cx="3005878" cy="17145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4C9E7A-C3F9-45F8-2BCC-E1898FE4736F}"/>
              </a:ext>
            </a:extLst>
          </p:cNvPr>
          <p:cNvSpPr txBox="1"/>
          <p:nvPr/>
        </p:nvSpPr>
        <p:spPr>
          <a:xfrm>
            <a:off x="1074198" y="2290439"/>
            <a:ext cx="166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1400" b="0" i="0" dirty="0">
                <a:effectLst/>
                <a:latin typeface="Arial" panose="020B0604020202020204" pitchFamily="34" charset="0"/>
              </a:rPr>
              <a:t>Conversation Flow</a:t>
            </a:r>
            <a:endParaRPr lang="en-HK" sz="14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CA43273-204E-EB2D-F80C-FB7834397B8E}"/>
              </a:ext>
            </a:extLst>
          </p:cNvPr>
          <p:cNvSpPr/>
          <p:nvPr/>
        </p:nvSpPr>
        <p:spPr>
          <a:xfrm>
            <a:off x="3799643" y="1526959"/>
            <a:ext cx="2423604" cy="26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8AA30-1000-E0F9-E299-F2C4763659E7}"/>
              </a:ext>
            </a:extLst>
          </p:cNvPr>
          <p:cNvSpPr txBox="1"/>
          <p:nvPr/>
        </p:nvSpPr>
        <p:spPr>
          <a:xfrm>
            <a:off x="3911619" y="1248501"/>
            <a:ext cx="218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User intent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2138639F-A9F5-518F-9CB4-BB949259CF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403732"/>
                  </p:ext>
                </p:extLst>
              </p:nvPr>
            </p:nvGraphicFramePr>
            <p:xfrm>
              <a:off x="6335223" y="719666"/>
              <a:ext cx="5676264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2088">
                      <a:extLst>
                        <a:ext uri="{9D8B030D-6E8A-4147-A177-3AD203B41FA5}">
                          <a16:colId xmlns:a16="http://schemas.microsoft.com/office/drawing/2014/main" val="75126474"/>
                        </a:ext>
                      </a:extLst>
                    </a:gridCol>
                    <a:gridCol w="1892088">
                      <a:extLst>
                        <a:ext uri="{9D8B030D-6E8A-4147-A177-3AD203B41FA5}">
                          <a16:colId xmlns:a16="http://schemas.microsoft.com/office/drawing/2014/main" val="1659394804"/>
                        </a:ext>
                      </a:extLst>
                    </a:gridCol>
                    <a:gridCol w="1892088">
                      <a:extLst>
                        <a:ext uri="{9D8B030D-6E8A-4147-A177-3AD203B41FA5}">
                          <a16:colId xmlns:a16="http://schemas.microsoft.com/office/drawing/2014/main" val="4278567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Answers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H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H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3375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H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 err="1"/>
                            <a:t>Card_arrival</a:t>
                          </a:r>
                          <a:endParaRPr lang="en-H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HK" dirty="0" err="1"/>
                            <a:t>Card_arrival</a:t>
                          </a:r>
                          <a:endParaRPr lang="en-H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43284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H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sz="1800" b="0" i="0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card_not_working</a:t>
                          </a:r>
                          <a:endParaRPr lang="en-H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sz="1800" b="0" i="0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cancel_transfer</a:t>
                          </a:r>
                          <a:endParaRPr lang="en-H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9410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H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sz="1800" b="0" i="0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card_acceptance</a:t>
                          </a:r>
                          <a:endParaRPr lang="en-H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HK" dirty="0" err="1"/>
                            <a:t>Card_arrival</a:t>
                          </a:r>
                          <a:endParaRPr lang="en-H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08507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2138639F-A9F5-518F-9CB4-BB949259CF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403732"/>
                  </p:ext>
                </p:extLst>
              </p:nvPr>
            </p:nvGraphicFramePr>
            <p:xfrm>
              <a:off x="6335223" y="719666"/>
              <a:ext cx="5676264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2088">
                      <a:extLst>
                        <a:ext uri="{9D8B030D-6E8A-4147-A177-3AD203B41FA5}">
                          <a16:colId xmlns:a16="http://schemas.microsoft.com/office/drawing/2014/main" val="75126474"/>
                        </a:ext>
                      </a:extLst>
                    </a:gridCol>
                    <a:gridCol w="1892088">
                      <a:extLst>
                        <a:ext uri="{9D8B030D-6E8A-4147-A177-3AD203B41FA5}">
                          <a16:colId xmlns:a16="http://schemas.microsoft.com/office/drawing/2014/main" val="1659394804"/>
                        </a:ext>
                      </a:extLst>
                    </a:gridCol>
                    <a:gridCol w="1892088">
                      <a:extLst>
                        <a:ext uri="{9D8B030D-6E8A-4147-A177-3AD203B41FA5}">
                          <a16:colId xmlns:a16="http://schemas.microsoft.com/office/drawing/2014/main" val="4278567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Answers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645" t="-8197" r="-10096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8197" r="-643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93375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22" t="-108197" r="-20032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 err="1"/>
                            <a:t>Card_arrival</a:t>
                          </a:r>
                          <a:endParaRPr lang="en-H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HK" dirty="0" err="1"/>
                            <a:t>Card_arrival</a:t>
                          </a:r>
                          <a:endParaRPr lang="en-H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43284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22" t="-208197" r="-20032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HK" sz="1800" b="0" i="0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card_not_working</a:t>
                          </a:r>
                          <a:endParaRPr lang="en-H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sz="1800" b="0" i="0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cancel_transfer</a:t>
                          </a:r>
                          <a:endParaRPr lang="en-H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9410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22" t="-308197" r="-20032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HK" sz="1800" b="0" i="0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card_acceptance</a:t>
                          </a:r>
                          <a:endParaRPr lang="en-H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HK" dirty="0" err="1"/>
                            <a:t>Card_arrival</a:t>
                          </a:r>
                          <a:endParaRPr lang="en-H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08507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Arrow: Down 9">
            <a:extLst>
              <a:ext uri="{FF2B5EF4-FFF2-40B4-BE49-F238E27FC236}">
                <a16:creationId xmlns:a16="http://schemas.microsoft.com/office/drawing/2014/main" id="{ED3422B0-D86D-9351-7CE8-01A84B836BAF}"/>
              </a:ext>
            </a:extLst>
          </p:cNvPr>
          <p:cNvSpPr/>
          <p:nvPr/>
        </p:nvSpPr>
        <p:spPr>
          <a:xfrm>
            <a:off x="8673483" y="2423604"/>
            <a:ext cx="248575" cy="13760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C66949-4CBE-2CB0-C84B-8AB616CEA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2723" y="2316282"/>
            <a:ext cx="2868764" cy="1483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E3FF3D4-2049-E405-59B7-D132D2A57B11}"/>
                  </a:ext>
                </a:extLst>
              </p:cNvPr>
              <p:cNvSpPr/>
              <p:nvPr/>
            </p:nvSpPr>
            <p:spPr>
              <a:xfrm>
                <a:off x="7482966" y="4553421"/>
                <a:ext cx="413817" cy="2690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HK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E3FF3D4-2049-E405-59B7-D132D2A57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966" y="4553421"/>
                <a:ext cx="413817" cy="269004"/>
              </a:xfrm>
              <a:prstGeom prst="rect">
                <a:avLst/>
              </a:prstGeom>
              <a:blipFill>
                <a:blip r:embed="rId6"/>
                <a:stretch>
                  <a:fillRect l="-15942" b="-1521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BE0025B-432C-FCD2-A912-EE6B7F5A49AB}"/>
                  </a:ext>
                </a:extLst>
              </p:cNvPr>
              <p:cNvSpPr/>
              <p:nvPr/>
            </p:nvSpPr>
            <p:spPr>
              <a:xfrm>
                <a:off x="8551670" y="4637759"/>
                <a:ext cx="469037" cy="369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HK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BE0025B-432C-FCD2-A912-EE6B7F5A49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670" y="4637759"/>
                <a:ext cx="469037" cy="369332"/>
              </a:xfrm>
              <a:prstGeom prst="rect">
                <a:avLst/>
              </a:prstGeom>
              <a:blipFill>
                <a:blip r:embed="rId7"/>
                <a:stretch>
                  <a:fillRect l="-8861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812DF44-AA64-CFC1-FD3B-F0E4602DC5F3}"/>
                  </a:ext>
                </a:extLst>
              </p:cNvPr>
              <p:cNvSpPr/>
              <p:nvPr/>
            </p:nvSpPr>
            <p:spPr>
              <a:xfrm>
                <a:off x="8626390" y="5698124"/>
                <a:ext cx="469036" cy="369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HK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812DF44-AA64-CFC1-FD3B-F0E4602DC5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390" y="5698124"/>
                <a:ext cx="469036" cy="369332"/>
              </a:xfrm>
              <a:prstGeom prst="rect">
                <a:avLst/>
              </a:prstGeom>
              <a:blipFill>
                <a:blip r:embed="rId8"/>
                <a:stretch>
                  <a:fillRect l="-759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1F91410-47EB-6A73-44DF-C8698C5BF34F}"/>
                  </a:ext>
                </a:extLst>
              </p:cNvPr>
              <p:cNvSpPr/>
              <p:nvPr/>
            </p:nvSpPr>
            <p:spPr>
              <a:xfrm>
                <a:off x="9297769" y="5126006"/>
                <a:ext cx="487623" cy="4055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HK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1F91410-47EB-6A73-44DF-C8698C5BF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7769" y="5126006"/>
                <a:ext cx="487623" cy="405571"/>
              </a:xfrm>
              <a:prstGeom prst="ellipse">
                <a:avLst/>
              </a:prstGeom>
              <a:blipFill>
                <a:blip r:embed="rId9"/>
                <a:stretch>
                  <a:fillRect l="-9756" b="-4412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A1B9001-F989-255D-48DA-7D00CD3EBA0B}"/>
                  </a:ext>
                </a:extLst>
              </p:cNvPr>
              <p:cNvSpPr/>
              <p:nvPr/>
            </p:nvSpPr>
            <p:spPr>
              <a:xfrm>
                <a:off x="7896783" y="5126007"/>
                <a:ext cx="413817" cy="4055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HK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A1B9001-F989-255D-48DA-7D00CD3EBA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783" y="5126007"/>
                <a:ext cx="413817" cy="405571"/>
              </a:xfrm>
              <a:prstGeom prst="ellipse">
                <a:avLst/>
              </a:prstGeom>
              <a:blipFill>
                <a:blip r:embed="rId10"/>
                <a:stretch>
                  <a:fillRect l="-20000" b="-4412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94C0CD8-02A2-1F87-FF3F-41E4A427ED92}"/>
                  </a:ext>
                </a:extLst>
              </p:cNvPr>
              <p:cNvSpPr/>
              <p:nvPr/>
            </p:nvSpPr>
            <p:spPr>
              <a:xfrm>
                <a:off x="9485429" y="4525981"/>
                <a:ext cx="469036" cy="369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HK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94C0CD8-02A2-1F87-FF3F-41E4A427E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5429" y="4525981"/>
                <a:ext cx="469036" cy="369332"/>
              </a:xfrm>
              <a:prstGeom prst="rect">
                <a:avLst/>
              </a:prstGeom>
              <a:blipFill>
                <a:blip r:embed="rId11"/>
                <a:stretch>
                  <a:fillRect l="-759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0844A8E5-E781-3052-89CE-FDDD0009A9BF}"/>
              </a:ext>
            </a:extLst>
          </p:cNvPr>
          <p:cNvSpPr txBox="1"/>
          <p:nvPr/>
        </p:nvSpPr>
        <p:spPr>
          <a:xfrm>
            <a:off x="10262586" y="5953668"/>
            <a:ext cx="152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State machine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1D1E09-EFD6-4AC8-900A-B7615A928E83}"/>
              </a:ext>
            </a:extLst>
          </p:cNvPr>
          <p:cNvSpPr txBox="1"/>
          <p:nvPr/>
        </p:nvSpPr>
        <p:spPr>
          <a:xfrm>
            <a:off x="8230470" y="4824275"/>
            <a:ext cx="3628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050" dirty="0"/>
              <a:t>0.9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078A3C-926A-0892-C97D-7EDCA50A8F14}"/>
              </a:ext>
            </a:extLst>
          </p:cNvPr>
          <p:cNvSpPr txBox="1"/>
          <p:nvPr/>
        </p:nvSpPr>
        <p:spPr>
          <a:xfrm>
            <a:off x="7887782" y="4319973"/>
            <a:ext cx="3793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050" dirty="0"/>
              <a:t>0.1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6746CA-6CD1-F42B-0358-8F207375E46A}"/>
              </a:ext>
            </a:extLst>
          </p:cNvPr>
          <p:cNvSpPr txBox="1"/>
          <p:nvPr/>
        </p:nvSpPr>
        <p:spPr>
          <a:xfrm>
            <a:off x="9818181" y="4951233"/>
            <a:ext cx="3793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050" dirty="0"/>
              <a:t>0.4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EFD8AD-13D2-59AE-6AB4-0B355FD2D46E}"/>
              </a:ext>
            </a:extLst>
          </p:cNvPr>
          <p:cNvSpPr txBox="1"/>
          <p:nvPr/>
        </p:nvSpPr>
        <p:spPr>
          <a:xfrm>
            <a:off x="9095426" y="5508354"/>
            <a:ext cx="3793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050" dirty="0"/>
              <a:t>0.6</a:t>
            </a:r>
          </a:p>
        </p:txBody>
      </p:sp>
    </p:spTree>
    <p:extLst>
      <p:ext uri="{BB962C8B-B14F-4D97-AF65-F5344CB8AC3E}">
        <p14:creationId xmlns:p14="http://schemas.microsoft.com/office/powerpoint/2010/main" val="529476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B4C0C-9E5D-BB61-D6D0-DB09210C0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Microsoft/Facebook Chatbot open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0B252-59CE-6A9D-2010-9FF281947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DEC39-788C-B6F3-F922-D04032D81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66836"/>
            <a:ext cx="6372554" cy="5191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55D771-F176-B968-F99B-5AB45626E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86" y="2103183"/>
            <a:ext cx="5732914" cy="462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57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5BE2-C603-14FC-94EC-9F65515C3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latin typeface="Arial" panose="020B0604020202020204" pitchFamily="34" charset="0"/>
              </a:rPr>
              <a:t>I</a:t>
            </a:r>
            <a:r>
              <a:rPr lang="en-HK" b="0" i="0" dirty="0">
                <a:effectLst/>
                <a:latin typeface="Arial" panose="020B0604020202020204" pitchFamily="34" charset="0"/>
              </a:rPr>
              <a:t>dentify ambiguous utterances</a:t>
            </a:r>
            <a:endParaRPr lang="en-HK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4B2BEE-CF1C-B6B4-37C9-1D0FA52F95BE}"/>
              </a:ext>
            </a:extLst>
          </p:cNvPr>
          <p:cNvSpPr txBox="1">
            <a:spLocks/>
          </p:cNvSpPr>
          <p:nvPr/>
        </p:nvSpPr>
        <p:spPr>
          <a:xfrm>
            <a:off x="719091" y="1825625"/>
            <a:ext cx="111325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dirty="0"/>
              <a:t>Ambiguous queries:  multiple distinct interpretations (</a:t>
            </a:r>
            <a:r>
              <a:rPr lang="en-HK" dirty="0">
                <a:latin typeface="Arial" panose="020B0604020202020204" pitchFamily="34" charset="0"/>
              </a:rPr>
              <a:t>Clarke et al.</a:t>
            </a:r>
            <a:r>
              <a:rPr lang="en-HK" dirty="0"/>
              <a:t>)</a:t>
            </a:r>
          </a:p>
          <a:p>
            <a:r>
              <a:rPr lang="en-HK" dirty="0">
                <a:latin typeface="Arial" panose="020B0604020202020204" pitchFamily="34" charset="0"/>
              </a:rPr>
              <a:t>faceted queries: under-</a:t>
            </a:r>
            <a:r>
              <a:rPr lang="en-HK" dirty="0" err="1">
                <a:latin typeface="Arial" panose="020B0604020202020204" pitchFamily="34" charset="0"/>
              </a:rPr>
              <a:t>speciied</a:t>
            </a:r>
            <a:r>
              <a:rPr lang="en-HK" dirty="0">
                <a:latin typeface="Arial" panose="020B0604020202020204" pitchFamily="34" charset="0"/>
              </a:rPr>
              <a:t> queries with subtopics </a:t>
            </a:r>
          </a:p>
          <a:p>
            <a:endParaRPr lang="en-HK" dirty="0">
              <a:latin typeface="Arial" panose="020B0604020202020204" pitchFamily="34" charset="0"/>
            </a:endParaRPr>
          </a:p>
          <a:p>
            <a:r>
              <a:rPr lang="en-HK" dirty="0">
                <a:latin typeface="Arial" panose="020B0604020202020204" pitchFamily="34" charset="0"/>
              </a:rPr>
              <a:t>Similar Question Model (SQM)</a:t>
            </a:r>
            <a:endParaRPr lang="en-H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7347A7-C734-C009-2E2A-FED0A70EC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264" y="3318429"/>
            <a:ext cx="4323424" cy="317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78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BD2D8-997F-FBB2-D68A-7F989D79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Synthetic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D7248-98AD-052E-3677-D8079E612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Google: people also asked</a:t>
            </a:r>
          </a:p>
          <a:p>
            <a:pPr lvl="1"/>
            <a:r>
              <a:rPr lang="en-HK" dirty="0"/>
              <a:t>query = bank name + general questions</a:t>
            </a:r>
          </a:p>
          <a:p>
            <a:endParaRPr lang="en-HK" dirty="0"/>
          </a:p>
          <a:p>
            <a:r>
              <a:rPr lang="en-HK" dirty="0"/>
              <a:t>Hot topic in local forum: Discuss.com.hk/baby-kingdom</a:t>
            </a:r>
          </a:p>
          <a:p>
            <a:pPr lvl="1"/>
            <a:r>
              <a:rPr lang="en-HK" dirty="0"/>
              <a:t>Query = bank name </a:t>
            </a:r>
          </a:p>
          <a:p>
            <a:pPr lvl="1"/>
            <a:r>
              <a:rPr lang="en-HK" dirty="0"/>
              <a:t>Noisy chat content(Cantonese)</a:t>
            </a:r>
          </a:p>
          <a:p>
            <a:pPr lvl="1"/>
            <a:endParaRPr lang="en-HK" dirty="0"/>
          </a:p>
          <a:p>
            <a:r>
              <a:rPr lang="en-HK" dirty="0" err="1"/>
              <a:t>ChatGPT</a:t>
            </a:r>
            <a:r>
              <a:rPr lang="en-HK" dirty="0"/>
              <a:t>: Automatic dialogue generation</a:t>
            </a:r>
          </a:p>
        </p:txBody>
      </p:sp>
    </p:spTree>
    <p:extLst>
      <p:ext uri="{BB962C8B-B14F-4D97-AF65-F5344CB8AC3E}">
        <p14:creationId xmlns:p14="http://schemas.microsoft.com/office/powerpoint/2010/main" val="238045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1F825-3CB6-4B30-4CD5-FC8EBCE09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52D77-A32A-D246-35F2-66DB90944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7E9F3-10E8-DACF-6F5D-C1D614710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51" y="251969"/>
            <a:ext cx="9659698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25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517A6-4733-72C9-0AC5-37FA74002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84701" cy="1325563"/>
          </a:xfrm>
        </p:spPr>
        <p:txBody>
          <a:bodyPr/>
          <a:lstStyle/>
          <a:p>
            <a:r>
              <a:rPr lang="en-HK" dirty="0"/>
              <a:t>Discuss.com.hk scrape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CD9DF-7FEB-3D67-E0B1-95911C753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Query keywords:</a:t>
            </a:r>
          </a:p>
          <a:p>
            <a:r>
              <a:rPr lang="en-HK" dirty="0"/>
              <a:t>Bank name </a:t>
            </a:r>
            <a:r>
              <a:rPr lang="zh-CN" altLang="en-US" dirty="0"/>
              <a:t>（</a:t>
            </a:r>
            <a:r>
              <a:rPr lang="en-HK" dirty="0"/>
              <a:t>16</a:t>
            </a:r>
            <a:r>
              <a:rPr lang="zh-CN" altLang="en-US" dirty="0"/>
              <a:t>）</a:t>
            </a:r>
            <a:endParaRPr lang="en-HK" dirty="0"/>
          </a:p>
          <a:p>
            <a:r>
              <a:rPr lang="en-HK" dirty="0"/>
              <a:t>Bank name + bank services</a:t>
            </a:r>
          </a:p>
          <a:p>
            <a:endParaRPr lang="en-HK" dirty="0"/>
          </a:p>
          <a:p>
            <a:r>
              <a:rPr lang="en-HK" dirty="0"/>
              <a:t>Insurance company</a:t>
            </a:r>
          </a:p>
          <a:p>
            <a:endParaRPr lang="en-HK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CC1308-7078-88B6-6F61-04D36367D7D8}"/>
              </a:ext>
            </a:extLst>
          </p:cNvPr>
          <p:cNvSpPr txBox="1"/>
          <p:nvPr/>
        </p:nvSpPr>
        <p:spPr>
          <a:xfrm>
            <a:off x="714198" y="4693704"/>
            <a:ext cx="4058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Time: 2009-2022</a:t>
            </a:r>
          </a:p>
          <a:p>
            <a:r>
              <a:rPr lang="en-HK" dirty="0"/>
              <a:t>50 </a:t>
            </a:r>
            <a:r>
              <a:rPr lang="en-US" altLang="zh-CN" dirty="0"/>
              <a:t>pages for each query searching results</a:t>
            </a:r>
          </a:p>
          <a:p>
            <a:endParaRPr lang="en-HK" dirty="0"/>
          </a:p>
          <a:p>
            <a:endParaRPr lang="en-HK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D58B85-F8A9-4BDB-2CF8-675F2B56F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165" y="610312"/>
            <a:ext cx="1384201" cy="408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17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6BA9D-6D8F-D718-7AD2-AE019C914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Turn to dialogue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AF497-7322-B98D-F230-5C4FDF8DD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BB3D10-2384-D094-2AAC-81889E2EEC77}"/>
              </a:ext>
            </a:extLst>
          </p:cNvPr>
          <p:cNvSpPr/>
          <p:nvPr/>
        </p:nvSpPr>
        <p:spPr>
          <a:xfrm>
            <a:off x="6422901" y="812254"/>
            <a:ext cx="5561046" cy="3656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Dialogue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E857D-D686-22EE-A607-4DF784209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445" y="2465911"/>
            <a:ext cx="5455961" cy="695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81E9FF-04E1-3614-426B-6FAD1D4DA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44" y="3390749"/>
            <a:ext cx="5455962" cy="1348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AEE432-B107-9BEC-74FE-DF9256A95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444" y="1244519"/>
            <a:ext cx="5455961" cy="9375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DC1987-8B3E-7F63-D0ED-3848BD7F8E31}"/>
              </a:ext>
            </a:extLst>
          </p:cNvPr>
          <p:cNvSpPr/>
          <p:nvPr/>
        </p:nvSpPr>
        <p:spPr>
          <a:xfrm>
            <a:off x="6422901" y="812254"/>
            <a:ext cx="5561046" cy="40028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9A0C81-D85D-33A3-4D5C-62A54A628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05" y="5187192"/>
            <a:ext cx="12192000" cy="8366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9B162D-C02D-4248-09CA-15A717EE0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72" y="2876363"/>
            <a:ext cx="5849166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10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2F3BA-A573-7D39-6425-02CAF74AB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Question categories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EDA66-EEBB-A971-DFF2-2E3540DC9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79" y="1486318"/>
            <a:ext cx="6341616" cy="5029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6B7FAC-F59C-4982-AC20-373035BFE149}"/>
              </a:ext>
            </a:extLst>
          </p:cNvPr>
          <p:cNvSpPr txBox="1"/>
          <p:nvPr/>
        </p:nvSpPr>
        <p:spPr>
          <a:xfrm>
            <a:off x="197529" y="6657945"/>
            <a:ext cx="609452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700" dirty="0"/>
              <a:t>chrome-extension://</a:t>
            </a:r>
            <a:r>
              <a:rPr lang="en-HK" sz="700" dirty="0" err="1"/>
              <a:t>bocbaocobfecmglnmeaeppambideimao</a:t>
            </a:r>
            <a:r>
              <a:rPr lang="en-HK" sz="700" dirty="0"/>
              <a:t>/pdf/</a:t>
            </a:r>
            <a:r>
              <a:rPr lang="en-HK" sz="700" dirty="0" err="1"/>
              <a:t>viewer.html?file</a:t>
            </a:r>
            <a:r>
              <a:rPr lang="en-HK" sz="700" dirty="0"/>
              <a:t>=https%3A%2F%2Fdl.acm.org%2Fdoi%2Fpdf%2F10.1145%2F3534965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854EB7-9D12-7A75-7962-980513D60D06}"/>
              </a:ext>
            </a:extLst>
          </p:cNvPr>
          <p:cNvSpPr txBox="1"/>
          <p:nvPr/>
        </p:nvSpPr>
        <p:spPr>
          <a:xfrm>
            <a:off x="7386221" y="1690688"/>
            <a:ext cx="426591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ho: </a:t>
            </a:r>
            <a:r>
              <a:rPr lang="zh-TW" alt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邊個、 谁、 哪个</a:t>
            </a:r>
            <a:endParaRPr lang="en-HK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HK" altLang="zh-TW" dirty="0">
                <a:solidFill>
                  <a:srgbClr val="333333"/>
                </a:solidFill>
                <a:latin typeface="Consolas" panose="020B0609020204030204" pitchFamily="49" charset="0"/>
              </a:rPr>
              <a:t>What: 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乜嘢</a:t>
            </a:r>
            <a:r>
              <a:rPr lang="en-HK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做乜</a:t>
            </a:r>
            <a:endParaRPr lang="en-HK" altLang="zh-TW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r>
              <a:rPr lang="en-HK" altLang="zh-TW" dirty="0">
                <a:solidFill>
                  <a:srgbClr val="202124"/>
                </a:solidFill>
                <a:latin typeface="arial" panose="020B0604020202020204" pitchFamily="34" charset="0"/>
              </a:rPr>
              <a:t>When: </a:t>
            </a:r>
            <a:r>
              <a:rPr lang="zh-CN" altLang="en-US" dirty="0">
                <a:solidFill>
                  <a:srgbClr val="202124"/>
                </a:solidFill>
                <a:latin typeface="arial" panose="020B0604020202020204" pitchFamily="34" charset="0"/>
              </a:rPr>
              <a:t>几时，幾時，什么时候</a:t>
            </a:r>
            <a:endParaRPr lang="en-HK" altLang="zh-CN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HK" altLang="zh-TW" b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</a:t>
            </a:r>
            <a:r>
              <a:rPr lang="en-US" altLang="zh-CN" b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here</a:t>
            </a:r>
            <a:r>
              <a:rPr lang="zh-CN" altLang="en-US" b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： 哪，</a:t>
            </a:r>
            <a:r>
              <a:rPr lang="zh-TW" alt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邊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度</a:t>
            </a:r>
            <a:endParaRPr lang="en-HK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HK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zh-CN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hy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</a:rPr>
              <a:t>點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</a:rPr>
              <a:t>解</a:t>
            </a:r>
            <a:endParaRPr lang="en-HK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HK" altLang="zh-TW" dirty="0">
                <a:solidFill>
                  <a:srgbClr val="333333"/>
                </a:solidFill>
                <a:latin typeface="Consolas" panose="020B0609020204030204" pitchFamily="49" charset="0"/>
              </a:rPr>
              <a:t>H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ow: </a:t>
            </a: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</a:rPr>
              <a:t>點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</a:rPr>
              <a:t>样</a:t>
            </a:r>
            <a:endParaRPr lang="zh-TW" alt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HK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Do you know: </a:t>
            </a:r>
            <a:r>
              <a:rPr lang="zh-TW" alt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識唔識、 知不知（道）</a:t>
            </a:r>
          </a:p>
          <a:p>
            <a:r>
              <a:rPr lang="en-HK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Is it… : </a:t>
            </a:r>
            <a:r>
              <a:rPr lang="zh-TW" alt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是否、是不是、系唔系</a:t>
            </a:r>
            <a:endParaRPr lang="en-HK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068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4DA67-49DD-0AAF-3223-85C739CF7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Examples from Discuss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FD02B-ABAA-F2CE-844D-9D06A8E5B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C3E078-C695-1964-1510-44E431A64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298" y="842943"/>
            <a:ext cx="4590857" cy="369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E5C336-CD83-B01C-227E-00FEEA96E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710" y="1347805"/>
            <a:ext cx="2448267" cy="257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E50B9E-87FF-31F2-B8A8-F72B3093D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717" y="1825625"/>
            <a:ext cx="6068272" cy="8383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66BDDA-9655-8033-E850-A71FB178D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8393" y="2760708"/>
            <a:ext cx="3038899" cy="247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D7B87F-0694-9663-9B2D-CD0603BA9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1893" y="3166236"/>
            <a:ext cx="6916115" cy="3905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62A1B9-255F-A0FD-C359-1A29852F89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632" y="3714659"/>
            <a:ext cx="5563376" cy="3334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2D51DC-EDE1-858B-1E98-A3530AFB65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4656" y="4187683"/>
            <a:ext cx="2762636" cy="2000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7D32CF-3B99-6072-4225-4F015B8305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873" y="1690688"/>
            <a:ext cx="4422628" cy="350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90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7B71A-2118-373F-07C9-1BAF5342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Cantonese Corpus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5CD76-F882-2D9B-B047-7175ED6F4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2022.12.23</a:t>
            </a:r>
          </a:p>
        </p:txBody>
      </p:sp>
    </p:spTree>
    <p:extLst>
      <p:ext uri="{BB962C8B-B14F-4D97-AF65-F5344CB8AC3E}">
        <p14:creationId xmlns:p14="http://schemas.microsoft.com/office/powerpoint/2010/main" val="741698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009F3-D234-0D4A-1BCC-EBAAB201D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18957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0FB3354-B78C-765B-FBB6-A173C57A9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7D38994-C9C0-39F3-92B8-43D374892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5A55FF-09BE-9AE9-47ED-18855A7FA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96343"/>
            <a:ext cx="5906324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7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5F7B-4FC4-59F5-F7AB-D94C54E77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HK" dirty="0"/>
              <a:t>CUHK:</a:t>
            </a:r>
            <a:r>
              <a:rPr lang="en-HK" b="1" i="0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HK" i="0" dirty="0">
                <a:effectLst/>
                <a:latin typeface="Open Sans" panose="020B0606030504020204" pitchFamily="34" charset="0"/>
              </a:rPr>
              <a:t>Hong Kong Cantonese Child Language Corpus (CANCORP)</a:t>
            </a:r>
            <a:br>
              <a:rPr lang="en-HK" i="0" dirty="0">
                <a:effectLst/>
                <a:latin typeface="Open Sans" panose="020B0606030504020204" pitchFamily="34" charset="0"/>
              </a:rPr>
            </a:b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0BF73-DCA6-FFB9-EC43-FD4FFBFA8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8 Cantonese-speaking children, 1 year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EB02F-8518-9461-77EF-47921F856392}"/>
              </a:ext>
            </a:extLst>
          </p:cNvPr>
          <p:cNvSpPr txBox="1"/>
          <p:nvPr/>
        </p:nvSpPr>
        <p:spPr>
          <a:xfrm>
            <a:off x="1480" y="6581001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200" dirty="0"/>
              <a:t>http://www.arts.cuhk.edu.hk/~lal/corpora.html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2F5A75-276B-A128-FC82-5A043CB07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716" y="1286220"/>
            <a:ext cx="4124381" cy="55717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D15BA9-35FE-7B50-871F-22A0D0234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674" y="2246999"/>
            <a:ext cx="5106113" cy="30674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12CDE8-F4EE-8E0D-4598-044B252AC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1452" y="116990"/>
            <a:ext cx="2790548" cy="112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25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34B5-75D4-2433-0303-E57304477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1DC3C-6105-15A6-B28D-2D55E243F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21596-7596-E658-6856-7E03A1A196C1}"/>
              </a:ext>
            </a:extLst>
          </p:cNvPr>
          <p:cNvSpPr txBox="1"/>
          <p:nvPr/>
        </p:nvSpPr>
        <p:spPr>
          <a:xfrm>
            <a:off x="0" y="6611779"/>
            <a:ext cx="6094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000" dirty="0"/>
              <a:t>https://humanum.arts.cuhk.edu.hk/Lexis/lexi-can/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B16D74-85B4-AF8E-5478-B54BB816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764"/>
            <a:ext cx="7814114" cy="3804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A38922-40AC-84D8-9DBB-17A83FFE9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771" y="3218713"/>
            <a:ext cx="6836229" cy="363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15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3994D-B3E9-A515-8F55-7E8281BF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HK" b="0" i="0" u="none" strike="noStrike" dirty="0">
                <a:solidFill>
                  <a:srgbClr val="6E1B6D"/>
                </a:solidFill>
                <a:effectLst/>
                <a:latin typeface="Helvetica" panose="020B0604020202020204" pitchFamily="34" charset="0"/>
                <a:hlinkClick r:id="rId2"/>
              </a:rPr>
              <a:t>English Loanwords in Hong Kong Cantonese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收錄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700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個外來語與廣東話的網上詞彙語料庫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54717-B658-38CD-A982-241087612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P</a:t>
            </a:r>
            <a:r>
              <a:rPr lang="en-US" altLang="zh-CN" dirty="0" err="1"/>
              <a:t>olyu</a:t>
            </a:r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3AEF1-449D-A68B-CBB3-42E8B4D6D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1256"/>
            <a:ext cx="6880194" cy="31653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C1B501-E15E-61E5-7386-D0403EB32462}"/>
              </a:ext>
            </a:extLst>
          </p:cNvPr>
          <p:cNvSpPr txBox="1"/>
          <p:nvPr/>
        </p:nvSpPr>
        <p:spPr>
          <a:xfrm>
            <a:off x="4439373" y="6488668"/>
            <a:ext cx="6094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100" dirty="0"/>
              <a:t>https://chaaklau.github.io/elw/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CB9535-7FCA-4DB7-2D72-6FB528F8E84F}"/>
              </a:ext>
            </a:extLst>
          </p:cNvPr>
          <p:cNvSpPr/>
          <p:nvPr/>
        </p:nvSpPr>
        <p:spPr>
          <a:xfrm>
            <a:off x="3098307" y="3894762"/>
            <a:ext cx="1047565" cy="213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sz="2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DFE288-1F24-0CC4-66CD-BEE9D3FBD2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225"/>
          <a:stretch/>
        </p:blipFill>
        <p:spPr>
          <a:xfrm>
            <a:off x="7279688" y="2063170"/>
            <a:ext cx="3346883" cy="434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9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5D3FB-1ABC-E6B7-04C8-E09F93B0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HKUST: </a:t>
            </a:r>
            <a:r>
              <a:rPr lang="en-US" dirty="0"/>
              <a:t>B</a:t>
            </a:r>
            <a:r>
              <a:rPr lang="en-US" altLang="zh-CN" dirty="0"/>
              <a:t>ible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B7B2E-EC0F-726E-BE17-E8BB05B01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3D4E18-7BF1-C33A-B0D1-93575740B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1347171"/>
            <a:ext cx="11534629" cy="5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0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FBD2-8F29-D218-8286-D59D05B1D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</a:t>
            </a:r>
            <a:r>
              <a:rPr lang="en-US" altLang="zh-CN" dirty="0" err="1"/>
              <a:t>eference</a:t>
            </a:r>
            <a:r>
              <a:rPr lang="en-US" altLang="zh-CN" dirty="0"/>
              <a:t> </a:t>
            </a:r>
            <a:r>
              <a:rPr lang="en-HK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9722A-9BEA-819B-8985-BAE4A178A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</p:txBody>
      </p:sp>
      <p:pic>
        <p:nvPicPr>
          <p:cNvPr id="4" name="图片 1">
            <a:extLst>
              <a:ext uri="{FF2B5EF4-FFF2-40B4-BE49-F238E27FC236}">
                <a16:creationId xmlns:a16="http://schemas.microsoft.com/office/drawing/2014/main" id="{32882998-10AD-BCFD-6EF1-73236FCD5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7" y="1387567"/>
            <a:ext cx="5797106" cy="2848531"/>
          </a:xfrm>
          <a:prstGeom prst="rect">
            <a:avLst/>
          </a:prstGeom>
        </p:spPr>
      </p:pic>
      <p:pic>
        <p:nvPicPr>
          <p:cNvPr id="5" name="图片 2">
            <a:extLst>
              <a:ext uri="{FF2B5EF4-FFF2-40B4-BE49-F238E27FC236}">
                <a16:creationId xmlns:a16="http://schemas.microsoft.com/office/drawing/2014/main" id="{67E24843-8896-DA64-1E1A-C92958683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792" y="3810918"/>
            <a:ext cx="5092925" cy="277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48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239C3-BADE-4E0D-E560-CF974B476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EDUHK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C4EF1-1E38-E79C-C7C6-61E448FC7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D19CC-48FA-CEB2-2054-A67045E82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172" y="0"/>
            <a:ext cx="6872828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C95A6E-25E7-FA81-39D2-14577FE54180}"/>
              </a:ext>
            </a:extLst>
          </p:cNvPr>
          <p:cNvSpPr txBox="1"/>
          <p:nvPr/>
        </p:nvSpPr>
        <p:spPr>
          <a:xfrm>
            <a:off x="0" y="6533054"/>
            <a:ext cx="61302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100" dirty="0"/>
              <a:t>https://hkcc.eduhk.hk/v1/corpus/word_concordance.php?wordid=9483</a:t>
            </a:r>
          </a:p>
        </p:txBody>
      </p:sp>
    </p:spTree>
    <p:extLst>
      <p:ext uri="{BB962C8B-B14F-4D97-AF65-F5344CB8AC3E}">
        <p14:creationId xmlns:p14="http://schemas.microsoft.com/office/powerpoint/2010/main" val="3540164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235C-7DE1-2575-7D49-C9695328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0" i="0" dirty="0">
                <a:effectLst/>
                <a:latin typeface="Arial" panose="020B0604020202020204" pitchFamily="34" charset="0"/>
              </a:rPr>
              <a:t>Wheaton College, Hang Seng University of Hong Kong, Education University of Hong Kong</a:t>
            </a:r>
            <a:endParaRPr lang="en-HK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F7E4C-19F5-51A5-78DF-34A7139B3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271A9E-8FB3-59C5-22FA-FCD015655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865" y="2414726"/>
            <a:ext cx="5042161" cy="4265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9863C7-A212-CE40-6BD7-78B230DEABD7}"/>
              </a:ext>
            </a:extLst>
          </p:cNvPr>
          <p:cNvSpPr txBox="1"/>
          <p:nvPr/>
        </p:nvSpPr>
        <p:spPr>
          <a:xfrm>
            <a:off x="9383283" y="6549880"/>
            <a:ext cx="26487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050" dirty="0"/>
              <a:t>https://github.com/jacksonllee/pycantonese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7611D3-443A-6A88-00CE-0B66D9800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37" y="1877737"/>
            <a:ext cx="5779363" cy="498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009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C78E5-6B9F-7326-6C1C-E411CF89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Forum S</a:t>
            </a:r>
            <a:r>
              <a:rPr lang="en-US" altLang="zh-CN" dirty="0" err="1"/>
              <a:t>pecial</a:t>
            </a:r>
            <a:r>
              <a:rPr lang="en-US" altLang="zh-CN" dirty="0"/>
              <a:t> words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89F70-8D65-8B6A-B140-4B2FABE2E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heiti tc"/>
              </a:rPr>
              <a:t>大猫，狮子（银行）</a:t>
            </a:r>
            <a:r>
              <a:rPr lang="en-HK" altLang="zh-TW" b="0" i="0" dirty="0">
                <a:solidFill>
                  <a:srgbClr val="000000"/>
                </a:solidFill>
                <a:effectLst/>
                <a:latin typeface="heiti tc"/>
              </a:rPr>
              <a:t>- </a:t>
            </a:r>
            <a:r>
              <a:rPr lang="zh-CN" altLang="en-US" dirty="0">
                <a:solidFill>
                  <a:srgbClr val="000000"/>
                </a:solidFill>
                <a:latin typeface="heiti tc"/>
              </a:rPr>
              <a:t>中行</a:t>
            </a:r>
            <a:endParaRPr lang="en-HK" altLang="zh-CN" dirty="0">
              <a:solidFill>
                <a:srgbClr val="000000"/>
              </a:solidFill>
              <a:latin typeface="heiti tc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heiti tc"/>
              </a:rPr>
              <a:t>恒仔 </a:t>
            </a:r>
            <a:r>
              <a:rPr lang="en-HK" altLang="zh-CN" b="0" i="0" dirty="0">
                <a:solidFill>
                  <a:srgbClr val="000000"/>
                </a:solidFill>
                <a:effectLst/>
                <a:latin typeface="heiti tc"/>
              </a:rPr>
              <a:t>-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iti tc"/>
              </a:rPr>
              <a:t>恒生</a:t>
            </a:r>
            <a:endParaRPr lang="en-HK" altLang="zh-CN" b="0" i="0" dirty="0">
              <a:solidFill>
                <a:srgbClr val="000000"/>
              </a:solidFill>
              <a:effectLst/>
              <a:latin typeface="heiti tc"/>
            </a:endParaRPr>
          </a:p>
          <a:p>
            <a:r>
              <a:rPr lang="en-HK" altLang="zh-CN" dirty="0">
                <a:solidFill>
                  <a:srgbClr val="000000"/>
                </a:solidFill>
                <a:latin typeface="heiti tc"/>
              </a:rPr>
              <a:t>C</a:t>
            </a:r>
            <a:r>
              <a:rPr lang="en-US" altLang="zh-CN" dirty="0" err="1">
                <a:solidFill>
                  <a:srgbClr val="000000"/>
                </a:solidFill>
                <a:latin typeface="heiti tc"/>
              </a:rPr>
              <a:t>hing</a:t>
            </a:r>
            <a:r>
              <a:rPr lang="en-US" altLang="zh-CN" dirty="0">
                <a:solidFill>
                  <a:srgbClr val="000000"/>
                </a:solidFill>
                <a:latin typeface="heiti tc"/>
              </a:rPr>
              <a:t> - </a:t>
            </a:r>
            <a:r>
              <a:rPr lang="zh-CN" altLang="en-US" dirty="0">
                <a:solidFill>
                  <a:srgbClr val="000000"/>
                </a:solidFill>
                <a:latin typeface="heiti tc"/>
              </a:rPr>
              <a:t>师兄</a:t>
            </a:r>
            <a:endParaRPr lang="en-HK" altLang="zh-CN" dirty="0">
              <a:solidFill>
                <a:srgbClr val="000000"/>
              </a:solidFill>
              <a:latin typeface="heiti tc"/>
            </a:endParaRPr>
          </a:p>
          <a:p>
            <a:r>
              <a:rPr lang="zh-CN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heiti tc"/>
              </a:rPr>
              <a:t>伏  </a:t>
            </a:r>
            <a:r>
              <a:rPr lang="en-HK" altLang="zh-CN" b="0" i="0" dirty="0">
                <a:solidFill>
                  <a:schemeClr val="bg1">
                    <a:lumMod val="85000"/>
                  </a:schemeClr>
                </a:solidFill>
                <a:effectLst/>
                <a:latin typeface="heiti tc"/>
              </a:rPr>
              <a:t>- </a:t>
            </a:r>
            <a:r>
              <a:rPr lang="zh-CN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heiti tc"/>
              </a:rPr>
              <a:t>坑</a:t>
            </a:r>
            <a:endParaRPr lang="en-HK" altLang="zh-CN" b="0" i="0" dirty="0">
              <a:solidFill>
                <a:schemeClr val="bg1">
                  <a:lumMod val="85000"/>
                </a:schemeClr>
              </a:solidFill>
              <a:effectLst/>
              <a:latin typeface="heiti tc"/>
            </a:endParaRP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837142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7A0D-3E51-CFA0-1F76-692167EBE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Posts suspected of illegal activity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13CA5-8752-D814-E23B-3A8D71CDB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Money laundering</a:t>
            </a:r>
          </a:p>
        </p:txBody>
      </p:sp>
    </p:spTree>
    <p:extLst>
      <p:ext uri="{BB962C8B-B14F-4D97-AF65-F5344CB8AC3E}">
        <p14:creationId xmlns:p14="http://schemas.microsoft.com/office/powerpoint/2010/main" val="3079086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84A56-1933-A6F3-84FC-FC789457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F7664-3A54-615F-6DC6-0C396D812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CA1AF0-DCAF-571A-41C8-B35E665636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781"/>
          <a:stretch/>
        </p:blipFill>
        <p:spPr>
          <a:xfrm>
            <a:off x="0" y="3789437"/>
            <a:ext cx="9170633" cy="3068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635C45-97DE-5DF9-414A-C7F5992609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781"/>
          <a:stretch/>
        </p:blipFill>
        <p:spPr>
          <a:xfrm>
            <a:off x="0" y="681037"/>
            <a:ext cx="9170633" cy="36646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3E0D9A-77B2-464C-2017-1B5CD5EE56F4}"/>
              </a:ext>
            </a:extLst>
          </p:cNvPr>
          <p:cNvSpPr txBox="1"/>
          <p:nvPr/>
        </p:nvSpPr>
        <p:spPr>
          <a:xfrm>
            <a:off x="8981565" y="2762161"/>
            <a:ext cx="2634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Good job of translation from Cantonese to Mandarin</a:t>
            </a:r>
          </a:p>
        </p:txBody>
      </p:sp>
    </p:spTree>
    <p:extLst>
      <p:ext uri="{BB962C8B-B14F-4D97-AF65-F5344CB8AC3E}">
        <p14:creationId xmlns:p14="http://schemas.microsoft.com/office/powerpoint/2010/main" val="25476932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B2E1D-C3D2-897D-DD7B-9030CC065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4D617-F010-948F-BB3B-1039A7D75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1C0D5-465B-ACE8-2464-F7EB3CFCC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8735644" cy="3334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B28C28-3C91-C32A-1384-1CE7898B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4" y="3530920"/>
            <a:ext cx="8240275" cy="313416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C28B55E-A313-8FDA-7EFF-89F34EBBEB79}"/>
              </a:ext>
            </a:extLst>
          </p:cNvPr>
          <p:cNvSpPr/>
          <p:nvPr/>
        </p:nvSpPr>
        <p:spPr>
          <a:xfrm>
            <a:off x="2663301" y="1473693"/>
            <a:ext cx="443883" cy="5060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E1F1D9-9704-AEDA-FC88-17CBD94AA8A7}"/>
              </a:ext>
            </a:extLst>
          </p:cNvPr>
          <p:cNvSpPr/>
          <p:nvPr/>
        </p:nvSpPr>
        <p:spPr>
          <a:xfrm>
            <a:off x="7068105" y="1428720"/>
            <a:ext cx="443883" cy="5060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557B37-C883-4F38-7437-C4EC29C7643B}"/>
              </a:ext>
            </a:extLst>
          </p:cNvPr>
          <p:cNvSpPr/>
          <p:nvPr/>
        </p:nvSpPr>
        <p:spPr>
          <a:xfrm>
            <a:off x="2728404" y="4231991"/>
            <a:ext cx="443883" cy="5060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35F0A4-EFBF-9E96-D8F7-4A25230A39C4}"/>
              </a:ext>
            </a:extLst>
          </p:cNvPr>
          <p:cNvSpPr/>
          <p:nvPr/>
        </p:nvSpPr>
        <p:spPr>
          <a:xfrm>
            <a:off x="7168718" y="4244241"/>
            <a:ext cx="443883" cy="5060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A41A97-DAD2-04DB-828C-AE5F6DD94A15}"/>
              </a:ext>
            </a:extLst>
          </p:cNvPr>
          <p:cNvSpPr txBox="1"/>
          <p:nvPr/>
        </p:nvSpPr>
        <p:spPr>
          <a:xfrm>
            <a:off x="8625449" y="4170674"/>
            <a:ext cx="877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Correct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2B6CA6-F148-F29F-6E6B-5CE40693EF3D}"/>
              </a:ext>
            </a:extLst>
          </p:cNvPr>
          <p:cNvSpPr txBox="1"/>
          <p:nvPr/>
        </p:nvSpPr>
        <p:spPr>
          <a:xfrm>
            <a:off x="8539708" y="1610388"/>
            <a:ext cx="2095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Wrong translation due to wrong input words</a:t>
            </a:r>
          </a:p>
        </p:txBody>
      </p:sp>
    </p:spTree>
    <p:extLst>
      <p:ext uri="{BB962C8B-B14F-4D97-AF65-F5344CB8AC3E}">
        <p14:creationId xmlns:p14="http://schemas.microsoft.com/office/powerpoint/2010/main" val="23881250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91F2-903F-181B-DF08-455C5004E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D21F7-13EB-EFDD-4C62-17203FCB1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Slangs</a:t>
            </a:r>
          </a:p>
          <a:p>
            <a:r>
              <a:rPr lang="en-HK" dirty="0"/>
              <a:t>Wrong words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4386501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DC087-24EC-888E-E62A-BB998CA2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Fail to detect slangs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D8049-417A-89FB-39A0-3CC6B39D0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4625EF-FF73-5640-F041-96965C508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146" y="5933946"/>
            <a:ext cx="8630854" cy="924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C0A214-99D1-1457-60B0-AD2A180B6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99" y="2521952"/>
            <a:ext cx="8373644" cy="327705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6E2D15E-B83F-F00D-D3D9-236DD993CC36}"/>
              </a:ext>
            </a:extLst>
          </p:cNvPr>
          <p:cNvSpPr/>
          <p:nvPr/>
        </p:nvSpPr>
        <p:spPr>
          <a:xfrm>
            <a:off x="1739570" y="3429000"/>
            <a:ext cx="714381" cy="5060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824930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A6A14-3703-B23E-F4A6-3BF6F7D8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77ED8-2A34-1431-ADA4-E02871A2F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買野</a:t>
            </a:r>
            <a:r>
              <a:rPr lang="en-HK" altLang="zh-TW" dirty="0"/>
              <a:t>-</a:t>
            </a:r>
            <a:r>
              <a:rPr lang="zh-CN" altLang="en-US" dirty="0"/>
              <a:t>购物，买东西  无法识别如此口语化的词语</a:t>
            </a:r>
            <a:endParaRPr lang="en-HK" altLang="zh-CN" dirty="0"/>
          </a:p>
          <a:p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DD5CE2-186C-92BE-5CD6-1B7C8029F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9" y="2434124"/>
            <a:ext cx="5362113" cy="2168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B3B0C4-4094-8A3B-F0B9-B5575D41C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09" y="4797188"/>
            <a:ext cx="8316486" cy="16956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0985B1-8FE8-404C-8F98-D66E0084F665}"/>
              </a:ext>
            </a:extLst>
          </p:cNvPr>
          <p:cNvSpPr txBox="1"/>
          <p:nvPr/>
        </p:nvSpPr>
        <p:spPr>
          <a:xfrm>
            <a:off x="5477522" y="3429000"/>
            <a:ext cx="3100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dirty="0"/>
              <a:t>Fail to T</a:t>
            </a:r>
            <a:r>
              <a:rPr lang="en-US" altLang="zh-CN" sz="2400" dirty="0"/>
              <a:t>urn to formality</a:t>
            </a:r>
            <a:endParaRPr lang="en-HK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2E76-6D18-4962-8A17-2ADF2221A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6911" y="1128029"/>
            <a:ext cx="3210373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408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A7C90-87AB-B3FC-A620-781281F08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Bing vs </a:t>
            </a:r>
            <a:r>
              <a:rPr lang="en-HK" dirty="0" err="1"/>
              <a:t>Youdao</a:t>
            </a:r>
            <a:r>
              <a:rPr lang="en-HK" dirty="0"/>
              <a:t>: Bing is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4EFE8-EEAD-9703-41A7-0A27C97D8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20556-7861-8DB8-BB05-B6CA8AC78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84" y="1612028"/>
            <a:ext cx="8240275" cy="2781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6E3C28-CA1E-0433-B4D8-BB740D5B2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79759"/>
            <a:ext cx="11460174" cy="1876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6CC288-A19D-63BF-FD00-07DBD7421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475" y="-506111"/>
            <a:ext cx="2829053" cy="45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16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7469-9126-A7F7-FF54-5A7A8C64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Reference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A34D9-C9E9-F390-2830-D30DFA1D6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I</a:t>
            </a:r>
            <a:r>
              <a:rPr lang="en-US" altLang="zh-CN" dirty="0" err="1"/>
              <a:t>ntellibot</a:t>
            </a:r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CE5FD-BB0D-061A-587F-BB574EAFF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417" y="0"/>
            <a:ext cx="6296904" cy="680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3CD7DE-1086-C7EC-E99E-A2DABE99D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79" y="3189279"/>
            <a:ext cx="4958989" cy="245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769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727EB-F01C-EE8C-DCF3-F86B9238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粤语口语词汇表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F7EEE-F722-D39E-ADB3-9351948FD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759AE5-DD90-14CE-3065-F849828F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55" y="1535837"/>
            <a:ext cx="5615174" cy="510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866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58DE2-3976-81FE-FF4C-FFDA4EF59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FA7FD-D3D2-7D91-452C-58360EC8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0A36CB-3441-F2C9-3B7B-6F3F1D252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9" y="1588389"/>
            <a:ext cx="5509137" cy="1840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4307D2-4CE8-D3D5-4442-DFA36DB30976}"/>
              </a:ext>
            </a:extLst>
          </p:cNvPr>
          <p:cNvSpPr txBox="1"/>
          <p:nvPr/>
        </p:nvSpPr>
        <p:spPr>
          <a:xfrm>
            <a:off x="791758" y="3429000"/>
            <a:ext cx="173041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HK" dirty="0"/>
              <a:t>Cantonese 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AE0D0D-A480-6957-1B3C-8E5200FF244A}"/>
              </a:ext>
            </a:extLst>
          </p:cNvPr>
          <p:cNvSpPr txBox="1"/>
          <p:nvPr/>
        </p:nvSpPr>
        <p:spPr>
          <a:xfrm>
            <a:off x="3615907" y="3429000"/>
            <a:ext cx="139814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HK" dirty="0"/>
              <a:t>English Input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38A0F08-70BE-851A-4B3B-FBC0B6BED8A4}"/>
              </a:ext>
            </a:extLst>
          </p:cNvPr>
          <p:cNvSpPr/>
          <p:nvPr/>
        </p:nvSpPr>
        <p:spPr>
          <a:xfrm>
            <a:off x="2732713" y="3550212"/>
            <a:ext cx="719091" cy="248120"/>
          </a:xfrm>
          <a:prstGeom prst="rightArrow">
            <a:avLst>
              <a:gd name="adj1" fmla="val 35688"/>
              <a:gd name="adj2" fmla="val 571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4A6B86-F8C2-F2E1-E3D7-D5413DA0FFFC}"/>
              </a:ext>
            </a:extLst>
          </p:cNvPr>
          <p:cNvSpPr txBox="1"/>
          <p:nvPr/>
        </p:nvSpPr>
        <p:spPr>
          <a:xfrm>
            <a:off x="6134410" y="3402821"/>
            <a:ext cx="235878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HK" dirty="0"/>
              <a:t>Toxic text Identification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00443D-9787-3363-2B7C-4BEBEF26B145}"/>
              </a:ext>
            </a:extLst>
          </p:cNvPr>
          <p:cNvSpPr txBox="1"/>
          <p:nvPr/>
        </p:nvSpPr>
        <p:spPr>
          <a:xfrm>
            <a:off x="6063716" y="5454784"/>
            <a:ext cx="273049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HK" dirty="0"/>
              <a:t>Emotion Identification (EN)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90541-21FE-DC2D-F6B0-F497C9B61CCB}"/>
              </a:ext>
            </a:extLst>
          </p:cNvPr>
          <p:cNvSpPr txBox="1"/>
          <p:nvPr/>
        </p:nvSpPr>
        <p:spPr>
          <a:xfrm>
            <a:off x="246032" y="5454784"/>
            <a:ext cx="28218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HK" dirty="0"/>
              <a:t>Emotion Identification(CAN)</a:t>
            </a:r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1EE89C58-CF1E-2A4B-A0D5-F7948713A638}"/>
              </a:ext>
            </a:extLst>
          </p:cNvPr>
          <p:cNvSpPr/>
          <p:nvPr/>
        </p:nvSpPr>
        <p:spPr>
          <a:xfrm>
            <a:off x="3278555" y="5602310"/>
            <a:ext cx="2510685" cy="18466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BF09D6-8FFC-3220-C1A6-CCD756E926C7}"/>
              </a:ext>
            </a:extLst>
          </p:cNvPr>
          <p:cNvSpPr txBox="1"/>
          <p:nvPr/>
        </p:nvSpPr>
        <p:spPr>
          <a:xfrm>
            <a:off x="4008569" y="5380953"/>
            <a:ext cx="849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1400" dirty="0"/>
              <a:t>Compare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4D07F19A-2945-57E9-1F4A-4E09CE3DFB9D}"/>
              </a:ext>
            </a:extLst>
          </p:cNvPr>
          <p:cNvSpPr/>
          <p:nvPr/>
        </p:nvSpPr>
        <p:spPr>
          <a:xfrm>
            <a:off x="5798386" y="3267884"/>
            <a:ext cx="265330" cy="2831075"/>
          </a:xfrm>
          <a:prstGeom prst="leftBrace">
            <a:avLst>
              <a:gd name="adj1" fmla="val 8333"/>
              <a:gd name="adj2" fmla="val 15193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3C9A0-A5AF-C930-2036-DAE1FCCA49FA}"/>
              </a:ext>
            </a:extLst>
          </p:cNvPr>
          <p:cNvSpPr txBox="1"/>
          <p:nvPr/>
        </p:nvSpPr>
        <p:spPr>
          <a:xfrm>
            <a:off x="6096000" y="4467598"/>
            <a:ext cx="31986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HK" dirty="0"/>
              <a:t>Question category Identification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BFBD15-AD2C-B7DD-1407-32FD3FE9BFE9}"/>
              </a:ext>
            </a:extLst>
          </p:cNvPr>
          <p:cNvSpPr txBox="1"/>
          <p:nvPr/>
        </p:nvSpPr>
        <p:spPr>
          <a:xfrm>
            <a:off x="6223247" y="2095130"/>
            <a:ext cx="374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BERT-Multilingual: without Cantonese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8CB3D4-11B4-7EBF-7363-C15F89A37A7A}"/>
              </a:ext>
            </a:extLst>
          </p:cNvPr>
          <p:cNvSpPr txBox="1"/>
          <p:nvPr/>
        </p:nvSpPr>
        <p:spPr>
          <a:xfrm>
            <a:off x="856005" y="3798332"/>
            <a:ext cx="160191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①</a:t>
            </a:r>
            <a:r>
              <a:rPr lang="en-HK" sz="1100" dirty="0"/>
              <a:t>Typical questions</a:t>
            </a:r>
          </a:p>
          <a:p>
            <a:r>
              <a:rPr lang="en-HK" sz="1100" dirty="0"/>
              <a:t> </a:t>
            </a:r>
            <a:r>
              <a:rPr lang="zh-CN" altLang="en-US" sz="1100" dirty="0"/>
              <a:t>②</a:t>
            </a:r>
            <a:r>
              <a:rPr lang="en-US" sz="1100" dirty="0"/>
              <a:t>Looking for people with similar experiences</a:t>
            </a:r>
            <a:endParaRPr lang="en-HK" sz="1100" dirty="0"/>
          </a:p>
        </p:txBody>
      </p:sp>
    </p:spTree>
    <p:extLst>
      <p:ext uri="{BB962C8B-B14F-4D97-AF65-F5344CB8AC3E}">
        <p14:creationId xmlns:p14="http://schemas.microsoft.com/office/powerpoint/2010/main" val="1161742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23585-9D4F-EA2F-B8AD-AB5458714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Posts organized as conversation trees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31BB-9B7B-DC5D-6B19-536E0D1A1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042D6-71D1-12C1-6D1F-C1E13471A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45" y="1447762"/>
            <a:ext cx="9211961" cy="53537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A08EF5-6C45-6AE8-6ED1-3F559A91FCDF}"/>
              </a:ext>
            </a:extLst>
          </p:cNvPr>
          <p:cNvSpPr txBox="1"/>
          <p:nvPr/>
        </p:nvSpPr>
        <p:spPr>
          <a:xfrm>
            <a:off x="5889632" y="6629109"/>
            <a:ext cx="609755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5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Downloaded from http://direct.mit.edu/coli/article-pdf/44/4/719/1809916/coli_a_00335.pdf by guest on 22 December 2022</a:t>
            </a:r>
            <a:endParaRPr lang="en-US" sz="5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br>
              <a:rPr lang="en-US" sz="500" dirty="0"/>
            </a:br>
            <a:endParaRPr lang="en-HK" sz="500" dirty="0"/>
          </a:p>
        </p:txBody>
      </p:sp>
    </p:spTree>
    <p:extLst>
      <p:ext uri="{BB962C8B-B14F-4D97-AF65-F5344CB8AC3E}">
        <p14:creationId xmlns:p14="http://schemas.microsoft.com/office/powerpoint/2010/main" val="42587404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E8990-3325-639E-378F-5C280FA99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Q</a:t>
            </a:r>
            <a:r>
              <a:rPr lang="en-US" altLang="zh-CN" dirty="0" err="1"/>
              <a:t>uestions</a:t>
            </a:r>
            <a:r>
              <a:rPr lang="en-US" altLang="zh-CN" dirty="0"/>
              <a:t> in Discuss.com.hk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A56DD-B29F-20F9-57F3-14F588F9E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sz="2800" dirty="0"/>
              <a:t>Typical questions</a:t>
            </a:r>
          </a:p>
          <a:p>
            <a:r>
              <a:rPr lang="en-US" sz="2800" dirty="0"/>
              <a:t>Looking for people with similar experiences</a:t>
            </a:r>
          </a:p>
          <a:p>
            <a:endParaRPr lang="en-US" dirty="0"/>
          </a:p>
          <a:p>
            <a:endParaRPr lang="en-US" sz="2800" dirty="0"/>
          </a:p>
          <a:p>
            <a:r>
              <a:rPr lang="en-US" sz="2800" dirty="0"/>
              <a:t>Strengthen answers by referenced other people experiences</a:t>
            </a:r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DADF5-C1E4-7295-9B7A-A0854467A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541" y="1936699"/>
            <a:ext cx="6906589" cy="285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C6BA3-5F63-CB5E-FF82-61C6D7218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3323"/>
            <a:ext cx="12192000" cy="6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978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52621-F673-59D2-4492-5119EEA5E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Generation of Large-scale Multi-turn Dialogues for Forum websites posts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05D09-97C4-8F98-131E-C817F2443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AE902-9D0A-8C2B-2AEC-83A0EB092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25" y="1690688"/>
            <a:ext cx="6466995" cy="330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346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1819-A221-299C-2DA0-ED27BE2D3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b="0" i="0">
                <a:solidFill>
                  <a:srgbClr val="000000"/>
                </a:solidFill>
                <a:effectLst/>
                <a:latin typeface="Arimo"/>
              </a:rPr>
              <a:t>Reverse Dialogue Generator(RDG)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0E160-69A8-053B-4E03-88C2A01EF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6A7C9-3FDC-C2D7-01AF-EBE7D9B80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619" y="1690688"/>
            <a:ext cx="6544588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97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A87B-585D-24E6-493D-FDEC4CFB6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EVPI </a:t>
            </a:r>
            <a:r>
              <a:rPr lang="en-US" dirty="0"/>
              <a:t>(Expected Value of Perfect Information)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47405-38DF-6E32-04D2-0848A228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747" y="1612561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describes the maximum expectation for a random event when one has its full information. </a:t>
            </a:r>
          </a:p>
          <a:p>
            <a:r>
              <a:rPr lang="en-US" sz="2000" dirty="0"/>
              <a:t>for each question q there is a range of possible responses, each of which provides a different degree of usefulness of information. </a:t>
            </a:r>
          </a:p>
          <a:p>
            <a:r>
              <a:rPr lang="en-US" sz="2000" dirty="0"/>
              <a:t>The expected value of the benefit from this series of responses is the EVPI for that question.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Help user ask good question: </a:t>
            </a:r>
          </a:p>
          <a:p>
            <a:pPr lvl="1"/>
            <a:r>
              <a:rPr lang="en-US" sz="1600" dirty="0"/>
              <a:t>offer enough information</a:t>
            </a:r>
            <a:endParaRPr lang="en-HK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13D43-98DD-7E40-13A8-150D0D373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849" y="3095498"/>
            <a:ext cx="6742802" cy="34707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DAA5A0-2D3A-95C6-6EB8-5206FE0C822A}"/>
              </a:ext>
            </a:extLst>
          </p:cNvPr>
          <p:cNvSpPr txBox="1"/>
          <p:nvPr/>
        </p:nvSpPr>
        <p:spPr>
          <a:xfrm>
            <a:off x="145038" y="5557178"/>
            <a:ext cx="4286435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050" dirty="0"/>
              <a:t>chrome-extension://</a:t>
            </a:r>
            <a:r>
              <a:rPr lang="en-HK" sz="1050" dirty="0" err="1"/>
              <a:t>bocbaocobfecmglnmeaeppambideimao</a:t>
            </a:r>
            <a:r>
              <a:rPr lang="en-HK" sz="1050" dirty="0"/>
              <a:t>/pdf/</a:t>
            </a:r>
            <a:r>
              <a:rPr lang="en-HK" sz="1050" dirty="0" err="1"/>
              <a:t>viewer.html?file</a:t>
            </a:r>
            <a:r>
              <a:rPr lang="en-HK" sz="1050" dirty="0"/>
              <a:t>=https%3A%2F%2Farxiv.org%2Fpdf%2F1805.04655.pdf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24206-4EBD-330F-D46C-BBD0BF16796B}"/>
              </a:ext>
            </a:extLst>
          </p:cNvPr>
          <p:cNvSpPr txBox="1"/>
          <p:nvPr/>
        </p:nvSpPr>
        <p:spPr>
          <a:xfrm>
            <a:off x="162018" y="6134259"/>
            <a:ext cx="6094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050" dirty="0"/>
              <a:t>https://tech.sina.com.cn/roll/2018-06-16/doc-ihcyszsa2264426.shtml</a:t>
            </a:r>
          </a:p>
        </p:txBody>
      </p:sp>
    </p:spTree>
    <p:extLst>
      <p:ext uri="{BB962C8B-B14F-4D97-AF65-F5344CB8AC3E}">
        <p14:creationId xmlns:p14="http://schemas.microsoft.com/office/powerpoint/2010/main" val="2310524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DFEB0-D69E-A923-3C25-E5F87FEFD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Quality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1FEA6-6D5B-0352-A721-63F552C52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Prediction accuracy, i.e., how good a recommender system is in identifying items that are relevant for users;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Item coverage, i.e., how many items of the catalog are recommended by the system;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Novelty, i.e., the capability of a system to help users discover new content;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Serendipity, i.e., the ability of a system to recommend surprising, yet relevant content;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Diversity, i.e., the capability of a system to create diversified, yet relevant recommendation lists;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989360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D146-E2DF-109C-57A4-294DAF894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Automatic evaluations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8AAD1-33D8-69C4-D7A1-3C8AA42A0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 adversarial evaluation (Bowman et al. 2016, Kannan and Vinyals 2016, Li et al. 2017)</a:t>
            </a:r>
          </a:p>
          <a:p>
            <a:r>
              <a:rPr lang="da-DK" dirty="0"/>
              <a:t>Task completion success</a:t>
            </a:r>
          </a:p>
          <a:p>
            <a:r>
              <a:rPr lang="da-DK" dirty="0"/>
              <a:t>Efficiency cost</a:t>
            </a:r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26777-8CE6-50D6-7B2E-39FB27881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312" y="3153450"/>
            <a:ext cx="6748156" cy="216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87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4E7A0D6-D20E-41D7-DAA5-2CEFA23533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0" rIns="0" bIns="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Evaluation question design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589DADC-913A-6BAE-3267-9E43FC877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HK" sz="2200" dirty="0"/>
              <a:t>L</a:t>
            </a:r>
            <a:r>
              <a:rPr lang="en-US" altLang="zh-CN" sz="2200" dirty="0" err="1"/>
              <a:t>evel</a:t>
            </a:r>
            <a:r>
              <a:rPr lang="en-US" altLang="zh-CN" sz="2200" dirty="0"/>
              <a:t> 1</a:t>
            </a:r>
            <a:r>
              <a:rPr lang="zh-CN" altLang="en-US" sz="2200" dirty="0"/>
              <a:t>：</a:t>
            </a:r>
            <a:endParaRPr lang="en-HK" altLang="zh-CN" sz="2200" dirty="0"/>
          </a:p>
          <a:p>
            <a:pPr lvl="1"/>
            <a:r>
              <a:rPr lang="en-HK" sz="2200" dirty="0"/>
              <a:t>E</a:t>
            </a:r>
            <a:r>
              <a:rPr lang="en-US" altLang="zh-CN" sz="2200" dirty="0" err="1"/>
              <a:t>fficiency</a:t>
            </a:r>
            <a:r>
              <a:rPr lang="en-US" altLang="zh-CN" sz="2200" dirty="0"/>
              <a:t>: speed of answering questions, measure by time to answer questions(0.5min/per unit).</a:t>
            </a:r>
          </a:p>
          <a:p>
            <a:pPr lvl="1"/>
            <a:r>
              <a:rPr lang="en-US" sz="2200" dirty="0"/>
              <a:t>Accuracy:</a:t>
            </a:r>
            <a:r>
              <a:rPr lang="en-US" altLang="zh-CN" sz="2200" dirty="0"/>
              <a:t> answers correct or not.</a:t>
            </a:r>
          </a:p>
          <a:p>
            <a:pPr lvl="1"/>
            <a:r>
              <a:rPr lang="en-US" altLang="zh-CN" sz="2200" dirty="0"/>
              <a:t>Synonym recognition: e.g., Discount Scheme/ Preferential Scheme</a:t>
            </a:r>
          </a:p>
          <a:p>
            <a:pPr lvl="1"/>
            <a:r>
              <a:rPr lang="en-US" altLang="zh-CN" sz="2200" dirty="0"/>
              <a:t>Mutate punctuation</a:t>
            </a:r>
          </a:p>
          <a:p>
            <a:pPr lvl="1"/>
            <a:r>
              <a:rPr lang="en-US" altLang="zh-CN" sz="2200" dirty="0" err="1"/>
              <a:t>Tokenisation</a:t>
            </a:r>
            <a:r>
              <a:rPr lang="en-US" altLang="zh-CN" sz="2200" dirty="0"/>
              <a:t> recognition</a:t>
            </a:r>
          </a:p>
          <a:p>
            <a:pPr lvl="1"/>
            <a:r>
              <a:rPr lang="en-US" altLang="zh-CN" sz="2200" dirty="0"/>
              <a:t>……</a:t>
            </a:r>
          </a:p>
          <a:p>
            <a:r>
              <a:rPr lang="en-US" sz="2200" dirty="0"/>
              <a:t>Level 2:</a:t>
            </a:r>
          </a:p>
          <a:p>
            <a:pPr lvl="1"/>
            <a:r>
              <a:rPr lang="en-US" sz="2200" dirty="0"/>
              <a:t>Diversit</a:t>
            </a:r>
            <a:r>
              <a:rPr lang="en-US" altLang="zh-CN" sz="2200" dirty="0"/>
              <a:t>y: coverage of items</a:t>
            </a:r>
          </a:p>
          <a:p>
            <a:pPr lvl="1"/>
            <a:r>
              <a:rPr lang="en-US" altLang="zh-CN" sz="2200" dirty="0"/>
              <a:t>…</a:t>
            </a:r>
            <a:endParaRPr lang="en-HK" sz="2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40A71A8-C17A-384B-22C7-129331C88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15471"/>
            <a:ext cx="65" cy="6309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987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5EC7E8-CD54-C4CD-579E-82DD7C72A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18" y="184744"/>
            <a:ext cx="10905066" cy="32442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AE00D5-81D0-1873-B2DE-BE6D3D926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91" y="2991264"/>
            <a:ext cx="3722914" cy="387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02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32617</TotalTime>
  <Words>1609</Words>
  <Application>Microsoft Office PowerPoint</Application>
  <PresentationFormat>Widescreen</PresentationFormat>
  <Paragraphs>240</Paragraphs>
  <Slides>56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71" baseType="lpstr">
      <vt:lpstr>-apple-system</vt:lpstr>
      <vt:lpstr>Arimo</vt:lpstr>
      <vt:lpstr>Graphik</vt:lpstr>
      <vt:lpstr>heiti tc</vt:lpstr>
      <vt:lpstr>Arial</vt:lpstr>
      <vt:lpstr>Arial</vt:lpstr>
      <vt:lpstr>Calibri</vt:lpstr>
      <vt:lpstr>Calibri Light</vt:lpstr>
      <vt:lpstr>Cambria Math</vt:lpstr>
      <vt:lpstr>Consolas</vt:lpstr>
      <vt:lpstr>Georgia</vt:lpstr>
      <vt:lpstr>Helvetica</vt:lpstr>
      <vt:lpstr>Open Sans</vt:lpstr>
      <vt:lpstr>Segoe UI</vt:lpstr>
      <vt:lpstr>Office Theme</vt:lpstr>
      <vt:lpstr>Financial Chatbot</vt:lpstr>
      <vt:lpstr>Plan</vt:lpstr>
      <vt:lpstr>PowerPoint Presentation</vt:lpstr>
      <vt:lpstr>Reference questions</vt:lpstr>
      <vt:lpstr>Reference questions</vt:lpstr>
      <vt:lpstr>Quality dimensions</vt:lpstr>
      <vt:lpstr>Automatic evaluations</vt:lpstr>
      <vt:lpstr>Evaluation question design</vt:lpstr>
      <vt:lpstr>PowerPoint Presentation</vt:lpstr>
      <vt:lpstr>2021 Whitepaper on AI </vt:lpstr>
      <vt:lpstr>HK BANK CHATBOT </vt:lpstr>
      <vt:lpstr>Online Insurance chatbot investigation</vt:lpstr>
      <vt:lpstr>Financial Chatbot development</vt:lpstr>
      <vt:lpstr>Bank of America: Erica</vt:lpstr>
      <vt:lpstr>Fintech Supervisory Sandbox (FSS) From Hong Kong Monetary Authority (HKMA) </vt:lpstr>
      <vt:lpstr>Conclusion</vt:lpstr>
      <vt:lpstr>PowerPoint Presentation</vt:lpstr>
      <vt:lpstr>Abg-CoQA:Clarifying Ambiguity in Conversational Question Answering</vt:lpstr>
      <vt:lpstr>High-quality conversational system (IBM, 28 Apr 2022)</vt:lpstr>
      <vt:lpstr>PowerPoint Presentation</vt:lpstr>
      <vt:lpstr>PowerPoint Presentation</vt:lpstr>
      <vt:lpstr>NLG: Style-transfer text generation</vt:lpstr>
      <vt:lpstr>NLG: Style-transfer text generation</vt:lpstr>
      <vt:lpstr>StylePTB: A Compositional Benchmark for Fine-grained Controllable Text Style Transfer</vt:lpstr>
      <vt:lpstr>PowerPoint Presentation</vt:lpstr>
      <vt:lpstr>PowerPoint Presentation</vt:lpstr>
      <vt:lpstr>Microsoft/Facebook Chatbot open source</vt:lpstr>
      <vt:lpstr>Identify ambiguous utterances</vt:lpstr>
      <vt:lpstr>Synthetic training data</vt:lpstr>
      <vt:lpstr>Discuss.com.hk scrape</vt:lpstr>
      <vt:lpstr>Turn to dialogue</vt:lpstr>
      <vt:lpstr>Question categories classification</vt:lpstr>
      <vt:lpstr>Examples from Discuss</vt:lpstr>
      <vt:lpstr>Cantonese Corpus</vt:lpstr>
      <vt:lpstr>PowerPoint Presentation</vt:lpstr>
      <vt:lpstr>CUHK: Hong Kong Cantonese Child Language Corpus (CANCORP) </vt:lpstr>
      <vt:lpstr>PowerPoint Presentation</vt:lpstr>
      <vt:lpstr>English Loanwords in Hong Kong Cantonese收錄700個外來語與廣東話的網上詞彙語料庫</vt:lpstr>
      <vt:lpstr>HKUST: Bible</vt:lpstr>
      <vt:lpstr>EDUHK</vt:lpstr>
      <vt:lpstr>Wheaton College, Hang Seng University of Hong Kong, Education University of Hong Kong</vt:lpstr>
      <vt:lpstr>Forum Special words</vt:lpstr>
      <vt:lpstr>Posts suspected of illegal activity</vt:lpstr>
      <vt:lpstr>PowerPoint Presentation</vt:lpstr>
      <vt:lpstr>PowerPoint Presentation</vt:lpstr>
      <vt:lpstr>PowerPoint Presentation</vt:lpstr>
      <vt:lpstr>Fail to detect slangs</vt:lpstr>
      <vt:lpstr>PowerPoint Presentation</vt:lpstr>
      <vt:lpstr>Bing vs Youdao: Bing is better</vt:lpstr>
      <vt:lpstr>粤语口语词汇表</vt:lpstr>
      <vt:lpstr>PowerPoint Presentation</vt:lpstr>
      <vt:lpstr>Posts organized as conversation trees</vt:lpstr>
      <vt:lpstr>Questions in Discuss.com.hk</vt:lpstr>
      <vt:lpstr>Automatic Generation of Large-scale Multi-turn Dialogues for Forum websites posts</vt:lpstr>
      <vt:lpstr>Reverse Dialogue Generator(RDG)</vt:lpstr>
      <vt:lpstr>EVPI (Expected Value of Perfect Information)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Chatbot</dc:title>
  <dc:creator>Xin GUAN</dc:creator>
  <cp:lastModifiedBy>Xin GUAN</cp:lastModifiedBy>
  <cp:revision>142</cp:revision>
  <dcterms:created xsi:type="dcterms:W3CDTF">2022-11-30T06:28:07Z</dcterms:created>
  <dcterms:modified xsi:type="dcterms:W3CDTF">2022-12-23T01:53:05Z</dcterms:modified>
</cp:coreProperties>
</file>